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59" r:id="rId4"/>
    <p:sldId id="262" r:id="rId5"/>
    <p:sldId id="260" r:id="rId6"/>
    <p:sldId id="261" r:id="rId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A6BA6"/>
    <a:srgbClr val="2867A0"/>
    <a:srgbClr val="215483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40" autoAdjust="0"/>
    <p:restoredTop sz="94660"/>
  </p:normalViewPr>
  <p:slideViewPr>
    <p:cSldViewPr snapToGrid="0" showGuides="1">
      <p:cViewPr>
        <p:scale>
          <a:sx n="110" d="100"/>
          <a:sy n="110" d="100"/>
        </p:scale>
        <p:origin x="-540" y="-21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1900CD1-8A22-4A04-8D17-97360A61A478}" type="datetimeFigureOut">
              <a:rPr lang="ru-RU" smtClean="0"/>
              <a:pPr/>
              <a:t>15.09.2022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8F22AE5-1C07-46CD-B0A9-84F15C0531F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2486258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7C834-640C-4586-835E-2E550AB8009B}" type="datetimeFigureOut">
              <a:rPr lang="ru-RU" smtClean="0"/>
              <a:pPr/>
              <a:t>15.09.2022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3B7245-1E78-4527-9004-36FFB286DA8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5867789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7C834-640C-4586-835E-2E550AB8009B}" type="datetimeFigureOut">
              <a:rPr lang="ru-RU" smtClean="0"/>
              <a:pPr/>
              <a:t>15.09.2022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3B7245-1E78-4527-9004-36FFB286DA8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88246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7C834-640C-4586-835E-2E550AB8009B}" type="datetimeFigureOut">
              <a:rPr lang="ru-RU" smtClean="0"/>
              <a:pPr/>
              <a:t>15.09.2022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3B7245-1E78-4527-9004-36FFB286DA8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0986372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7C834-640C-4586-835E-2E550AB8009B}" type="datetimeFigureOut">
              <a:rPr lang="ru-RU" smtClean="0"/>
              <a:pPr/>
              <a:t>15.09.2022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3B7245-1E78-4527-9004-36FFB286DA8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1196867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7C834-640C-4586-835E-2E550AB8009B}" type="datetimeFigureOut">
              <a:rPr lang="ru-RU" smtClean="0"/>
              <a:pPr/>
              <a:t>15.09.2022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3B7245-1E78-4527-9004-36FFB286DA8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8680518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7C834-640C-4586-835E-2E550AB8009B}" type="datetimeFigureOut">
              <a:rPr lang="ru-RU" smtClean="0"/>
              <a:pPr/>
              <a:t>15.09.2022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3B7245-1E78-4527-9004-36FFB286DA8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2618855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7C834-640C-4586-835E-2E550AB8009B}" type="datetimeFigureOut">
              <a:rPr lang="ru-RU" smtClean="0"/>
              <a:pPr/>
              <a:t>15.09.2022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3B7245-1E78-4527-9004-36FFB286DA8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0675046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7C834-640C-4586-835E-2E550AB8009B}" type="datetimeFigureOut">
              <a:rPr lang="ru-RU" smtClean="0"/>
              <a:pPr/>
              <a:t>15.09.2022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3B7245-1E78-4527-9004-36FFB286DA8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6930416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7C834-640C-4586-835E-2E550AB8009B}" type="datetimeFigureOut">
              <a:rPr lang="ru-RU" smtClean="0"/>
              <a:pPr/>
              <a:t>15.09.2022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3B7245-1E78-4527-9004-36FFB286DA8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3417593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7C834-640C-4586-835E-2E550AB8009B}" type="datetimeFigureOut">
              <a:rPr lang="ru-RU" smtClean="0"/>
              <a:pPr/>
              <a:t>15.09.2022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3B7245-1E78-4527-9004-36FFB286DA8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2650438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7C834-640C-4586-835E-2E550AB8009B}" type="datetimeFigureOut">
              <a:rPr lang="ru-RU" smtClean="0"/>
              <a:pPr/>
              <a:t>15.09.2022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3B7245-1E78-4527-9004-36FFB286DA8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4108793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07C834-640C-4586-835E-2E550AB8009B}" type="datetimeFigureOut">
              <a:rPr lang="ru-RU" smtClean="0"/>
              <a:pPr/>
              <a:t>15.09.2022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3B7245-1E78-4527-9004-36FFB286DA8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9649974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90294" y="289087"/>
            <a:ext cx="11264465" cy="4966577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18744" y="5922236"/>
            <a:ext cx="54373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dirty="0" smtClean="0"/>
              <a:t>ФИО</a:t>
            </a:r>
            <a:endParaRPr lang="ru-RU" sz="14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469557" y="2339546"/>
            <a:ext cx="11343502" cy="284205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TextBox 6"/>
          <p:cNvSpPr txBox="1"/>
          <p:nvPr/>
        </p:nvSpPr>
        <p:spPr>
          <a:xfrm>
            <a:off x="376221" y="3074830"/>
            <a:ext cx="11301255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b="1" dirty="0" smtClean="0"/>
              <a:t>О РАЗМЕЩЕНИИ ИНФОРМАЦИИ </a:t>
            </a:r>
          </a:p>
          <a:p>
            <a:r>
              <a:rPr lang="ru-RU" sz="4000" b="1" dirty="0" smtClean="0"/>
              <a:t>О ПРОТИВОДЕЙСТВИИ КОРРУПЦИИ </a:t>
            </a:r>
          </a:p>
          <a:p>
            <a:r>
              <a:rPr lang="ru-RU" sz="4000" b="1" dirty="0" smtClean="0"/>
              <a:t>НА ОФИЦИАЛЬНЫХ САЙТАХ ОРГАНИЗАЦИЙ</a:t>
            </a:r>
            <a:endParaRPr lang="ru-RU" sz="4000" b="1" dirty="0"/>
          </a:p>
        </p:txBody>
      </p:sp>
    </p:spTree>
    <p:extLst>
      <p:ext uri="{BB962C8B-B14F-4D97-AF65-F5344CB8AC3E}">
        <p14:creationId xmlns:p14="http://schemas.microsoft.com/office/powerpoint/2010/main" xmlns="" val="6412315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19145" y="363004"/>
            <a:ext cx="11452611" cy="49524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7108737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35925" y="292124"/>
            <a:ext cx="11508546" cy="5988136"/>
          </a:xfrm>
          <a:prstGeom prst="rect">
            <a:avLst/>
          </a:prstGeom>
        </p:spPr>
      </p:pic>
      <p:sp>
        <p:nvSpPr>
          <p:cNvPr id="6" name="Прямоугольник 5"/>
          <p:cNvSpPr/>
          <p:nvPr/>
        </p:nvSpPr>
        <p:spPr>
          <a:xfrm>
            <a:off x="698740" y="1199072"/>
            <a:ext cx="11136702" cy="319177"/>
          </a:xfrm>
          <a:prstGeom prst="rect">
            <a:avLst/>
          </a:prstGeom>
          <a:solidFill>
            <a:srgbClr val="2A6BA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TextBox 6"/>
          <p:cNvSpPr txBox="1"/>
          <p:nvPr/>
        </p:nvSpPr>
        <p:spPr>
          <a:xfrm>
            <a:off x="767481" y="1192802"/>
            <a:ext cx="764613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dirty="0" smtClean="0">
                <a:solidFill>
                  <a:schemeClr val="bg1"/>
                </a:solidFill>
              </a:rPr>
              <a:t>Независимая антикоррупционная экспертиза проектов нормативных правовых актов</a:t>
            </a:r>
            <a:endParaRPr lang="ru-RU" sz="1600" dirty="0">
              <a:solidFill>
                <a:schemeClr val="bg1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276045" y="1276709"/>
            <a:ext cx="353683" cy="31917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9485192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b="90636"/>
          <a:stretch>
            <a:fillRect/>
          </a:stretch>
        </p:blipFill>
        <p:spPr>
          <a:xfrm>
            <a:off x="344469" y="310957"/>
            <a:ext cx="11415435" cy="543058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436605" y="5634681"/>
            <a:ext cx="11557687" cy="73316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681486" y="5736560"/>
            <a:ext cx="669343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i="1" dirty="0" smtClean="0"/>
              <a:t>Раздел </a:t>
            </a:r>
            <a:r>
              <a:rPr lang="en-US" sz="1400" i="1" dirty="0" smtClean="0"/>
              <a:t>II </a:t>
            </a:r>
            <a:r>
              <a:rPr lang="ru-RU" sz="1400" i="1" dirty="0" smtClean="0"/>
              <a:t>Постановления Правительства Республики Бурятия от 22.08.2013 №453</a:t>
            </a:r>
            <a:endParaRPr lang="ru-RU" sz="1400" i="1" dirty="0"/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t="21202"/>
          <a:stretch>
            <a:fillRect/>
          </a:stretch>
        </p:blipFill>
        <p:spPr>
          <a:xfrm>
            <a:off x="362309" y="992032"/>
            <a:ext cx="11378054" cy="4554748"/>
          </a:xfrm>
          <a:prstGeom prst="rect">
            <a:avLst/>
          </a:prstGeom>
        </p:spPr>
      </p:pic>
      <p:pic>
        <p:nvPicPr>
          <p:cNvPr id="11" name="Рисунок 1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t="84961" b="10248"/>
          <a:stretch>
            <a:fillRect/>
          </a:stretch>
        </p:blipFill>
        <p:spPr>
          <a:xfrm>
            <a:off x="359433" y="4994694"/>
            <a:ext cx="11378054" cy="612475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1069676" y="4839419"/>
            <a:ext cx="816723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200" i="1" dirty="0" smtClean="0">
                <a:solidFill>
                  <a:schemeClr val="bg1"/>
                </a:solidFill>
              </a:rPr>
              <a:t>Положение о Комиссии по соблюдению требований к служебному поведению и урегулированию конфликта интересов</a:t>
            </a:r>
            <a:endParaRPr lang="ru-RU" sz="1200" i="1" dirty="0">
              <a:solidFill>
                <a:schemeClr val="bg1"/>
              </a:solidFill>
            </a:endParaRPr>
          </a:p>
        </p:txBody>
      </p:sp>
      <p:sp>
        <p:nvSpPr>
          <p:cNvPr id="13" name="Овал 12"/>
          <p:cNvSpPr/>
          <p:nvPr/>
        </p:nvSpPr>
        <p:spPr>
          <a:xfrm>
            <a:off x="998063" y="4941168"/>
            <a:ext cx="91690" cy="9169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998339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520" y="296779"/>
            <a:ext cx="12189480" cy="6561221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284672" y="241540"/>
            <a:ext cx="7410090" cy="40011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sz="2000" b="1" dirty="0" smtClean="0"/>
              <a:t>ПОРУЧЕНИЯ</a:t>
            </a:r>
            <a:endParaRPr lang="ru-RU" sz="2000" b="1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1" y="828136"/>
            <a:ext cx="12192000" cy="602986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TextBox 5"/>
          <p:cNvSpPr txBox="1"/>
          <p:nvPr/>
        </p:nvSpPr>
        <p:spPr>
          <a:xfrm>
            <a:off x="293298" y="1026543"/>
            <a:ext cx="11326483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Государственным учреждениям, подведомственным Министерству образования и науки Республики Бурятия, районным (городским) органам управления образования, муниципальным образовательным организациям необходимо на сайте учреждений раздел «Противодействие коррупции», привести в соответствие с Едиными требованиями к размещению и наполнению подразделов официальных сайтов исполнительных органов государственной власти Республики Бурятия, посвященных вопросам противодействия коррупции </a:t>
            </a:r>
            <a:endParaRPr lang="ru-RU" dirty="0"/>
          </a:p>
        </p:txBody>
      </p:sp>
      <p:sp>
        <p:nvSpPr>
          <p:cNvPr id="7" name="TextBox 6"/>
          <p:cNvSpPr txBox="1"/>
          <p:nvPr/>
        </p:nvSpPr>
        <p:spPr>
          <a:xfrm>
            <a:off x="310551" y="2570672"/>
            <a:ext cx="599638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i="1" dirty="0" smtClean="0"/>
              <a:t>Постановление Правительства Республики Бурятия от 22.08.2013 №453</a:t>
            </a:r>
            <a:endParaRPr lang="ru-RU" sz="1400" i="1" dirty="0"/>
          </a:p>
        </p:txBody>
      </p:sp>
      <p:sp>
        <p:nvSpPr>
          <p:cNvPr id="8" name="TextBox 7"/>
          <p:cNvSpPr txBox="1"/>
          <p:nvPr/>
        </p:nvSpPr>
        <p:spPr>
          <a:xfrm>
            <a:off x="290422" y="3361425"/>
            <a:ext cx="1132648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Государственным учреждениям, подведомственным Министерству образования и науки Республики Бурятия, районным (городским) органам управления образования, муниципальным образовательным организациям продолжить работу направленную на формирование антикоррупционного самосознания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7748932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03640" y="408728"/>
            <a:ext cx="11339824" cy="49836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06545304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102</TotalTime>
  <Words>134</Words>
  <Application>Microsoft Office PowerPoint</Application>
  <PresentationFormat>Произвольный</PresentationFormat>
  <Paragraphs>11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Sayana</dc:creator>
  <cp:lastModifiedBy>Марта</cp:lastModifiedBy>
  <cp:revision>8</cp:revision>
  <dcterms:created xsi:type="dcterms:W3CDTF">2022-09-14T05:46:15Z</dcterms:created>
  <dcterms:modified xsi:type="dcterms:W3CDTF">2022-09-15T01:23:51Z</dcterms:modified>
</cp:coreProperties>
</file>