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docProps/app.xml" ContentType="application/vnd.openxmlformats-officedocument.extended-properties+xml"/>
  <Override PartName="/docProps/core.xml" ContentType="application/vnd.openxmlformats-package.core-properties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Default Extension="jpg" ContentType="image/jpg"/>
  <Override PartName="/ppt/slides/slide1.xml" ContentType="application/vnd.openxmlformats-officedocument.presentationml.slide+xml"/>
  <Override PartName="/ppt/slides/slide2.xml" ContentType="application/vnd.openxmlformats-officedocument.presentationml.slide+xml"/>
  <Default Extension="png" ContentType="image/png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docProps/custom.xml" ContentType="application/vnd.openxmlformats-officedocument.custom-properties+xml"/>
</Types>
</file>

<file path=_rels/.rels><?xml version="1.0" encoding="UTF-8" standalone="yes"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officeDocument/2006/relationships/extended-properties" Target="docProps/app.xml"/><Relationship Id="rId3" Type="http://schemas.openxmlformats.org/package/2006/relationships/metadata/core-properties" Target="docProps/core.xml"/><Relationship Id="rId4" Type="http://schemas.openxmlformats.org/officeDocument/2006/relationships/custom-properties" Target="docProps/custom.xml"/>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  <p:sldId id="271" r:id="rId21"/>
    <p:sldId id="272" r:id="rId22"/>
    <p:sldId id="273" r:id="rId23"/>
    <p:sldId id="274" r:id="rId24"/>
    <p:sldId id="275" r:id="rId25"/>
    <p:sldId id="276" r:id="rId26"/>
    <p:sldId id="277" r:id="rId27"/>
    <p:sldId id="278" r:id="rId28"/>
    <p:sldId id="279" r:id="rId29"/>
    <p:sldId id="280" r:id="rId30"/>
    <p:sldId id="281" r:id="rId31"/>
    <p:sldId id="282" r:id="rId32"/>
  </p:sldIdLst>
  <p:sldSz cx="9144000" cy="6858000"/>
  <p:notesSz cx="9144000" cy="6858000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8" d="100"/>
          <a:sy n="78" d="100"/>
        </p:scale>
        <p:origin x="-1536" y="-84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theme" Target="theme/theme1.xml"/><Relationship Id="rId3" Type="http://schemas.openxmlformats.org/officeDocument/2006/relationships/viewProps" Target="viewProps.xml"/><Relationship Id="rId4" Type="http://schemas.openxmlformats.org/officeDocument/2006/relationships/presProps" Target="presProps.xml"/><Relationship Id="rId5" Type="http://schemas.openxmlformats.org/officeDocument/2006/relationships/tableStyles" Target="tableStyles.xml"/><Relationship Id="rId6" Type="http://schemas.openxmlformats.org/officeDocument/2006/relationships/slide" Target="slides/slide1.xml"/><Relationship Id="rId7" Type="http://schemas.openxmlformats.org/officeDocument/2006/relationships/slide" Target="slides/slide2.xml"/><Relationship Id="rId8" Type="http://schemas.openxmlformats.org/officeDocument/2006/relationships/slide" Target="slides/slide3.xml"/><Relationship Id="rId9" Type="http://schemas.openxmlformats.org/officeDocument/2006/relationships/slide" Target="slides/slide4.xml"/><Relationship Id="rId10" Type="http://schemas.openxmlformats.org/officeDocument/2006/relationships/slide" Target="slides/slide5.xml"/><Relationship Id="rId11" Type="http://schemas.openxmlformats.org/officeDocument/2006/relationships/slide" Target="slides/slide6.xml"/><Relationship Id="rId12" Type="http://schemas.openxmlformats.org/officeDocument/2006/relationships/slide" Target="slides/slide7.xml"/><Relationship Id="rId13" Type="http://schemas.openxmlformats.org/officeDocument/2006/relationships/slide" Target="slides/slide8.xml"/><Relationship Id="rId14" Type="http://schemas.openxmlformats.org/officeDocument/2006/relationships/slide" Target="slides/slide9.xml"/><Relationship Id="rId15" Type="http://schemas.openxmlformats.org/officeDocument/2006/relationships/slide" Target="slides/slide10.xml"/><Relationship Id="rId16" Type="http://schemas.openxmlformats.org/officeDocument/2006/relationships/slide" Target="slides/slide11.xml"/><Relationship Id="rId17" Type="http://schemas.openxmlformats.org/officeDocument/2006/relationships/slide" Target="slides/slide12.xml"/><Relationship Id="rId18" Type="http://schemas.openxmlformats.org/officeDocument/2006/relationships/slide" Target="slides/slide13.xml"/><Relationship Id="rId19" Type="http://schemas.openxmlformats.org/officeDocument/2006/relationships/slide" Target="slides/slide14.xml"/><Relationship Id="rId20" Type="http://schemas.openxmlformats.org/officeDocument/2006/relationships/slide" Target="slides/slide15.xml"/><Relationship Id="rId21" Type="http://schemas.openxmlformats.org/officeDocument/2006/relationships/slide" Target="slides/slide16.xml"/><Relationship Id="rId22" Type="http://schemas.openxmlformats.org/officeDocument/2006/relationships/slide" Target="slides/slide17.xml"/><Relationship Id="rId23" Type="http://schemas.openxmlformats.org/officeDocument/2006/relationships/slide" Target="slides/slide18.xml"/><Relationship Id="rId24" Type="http://schemas.openxmlformats.org/officeDocument/2006/relationships/slide" Target="slides/slide19.xml"/><Relationship Id="rId25" Type="http://schemas.openxmlformats.org/officeDocument/2006/relationships/slide" Target="slides/slide20.xml"/><Relationship Id="rId26" Type="http://schemas.openxmlformats.org/officeDocument/2006/relationships/slide" Target="slides/slide21.xml"/><Relationship Id="rId27" Type="http://schemas.openxmlformats.org/officeDocument/2006/relationships/slide" Target="slides/slide22.xml"/><Relationship Id="rId28" Type="http://schemas.openxmlformats.org/officeDocument/2006/relationships/slide" Target="slides/slide23.xml"/><Relationship Id="rId29" Type="http://schemas.openxmlformats.org/officeDocument/2006/relationships/slide" Target="slides/slide24.xml"/><Relationship Id="rId30" Type="http://schemas.openxmlformats.org/officeDocument/2006/relationships/slide" Target="slides/slide25.xml"/><Relationship Id="rId31" Type="http://schemas.openxmlformats.org/officeDocument/2006/relationships/slide" Target="slides/slide26.xml"/><Relationship Id="rId32" Type="http://schemas.openxmlformats.org/officeDocument/2006/relationships/slide" Target="slides/slide27.xml"/></Relationships>

</file>

<file path=ppt/slideLayouts/_rels/slideLayout1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2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3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4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5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685800" y="2125980"/>
            <a:ext cx="7772400" cy="14401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371600" y="3840480"/>
            <a:ext cx="6400800" cy="17145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400" b="0" i="0">
                <a:solidFill>
                  <a:schemeClr val="tx1"/>
                </a:solidFill>
                <a:latin typeface="Times New Roman"/>
                <a:cs typeface="Times New Roman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sz="2400" b="0" i="0">
                <a:solidFill>
                  <a:schemeClr val="tx1"/>
                </a:solidFill>
                <a:latin typeface="Times New Roman"/>
                <a:cs typeface="Times New Roman"/>
              </a:defRPr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400" b="0" i="0">
                <a:solidFill>
                  <a:schemeClr val="tx1"/>
                </a:solidFill>
                <a:latin typeface="Times New Roman"/>
                <a:cs typeface="Times New Roman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idx="2" sz="half"/>
          </p:nvPr>
        </p:nvSpPr>
        <p:spPr>
          <a:xfrm>
            <a:off x="457200" y="1577340"/>
            <a:ext cx="397764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idx="3" sz="half"/>
          </p:nvPr>
        </p:nvSpPr>
        <p:spPr>
          <a:xfrm>
            <a:off x="4709160" y="1577340"/>
            <a:ext cx="397764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6" name="Holder 6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7" name="Holder 7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400" b="0" i="0">
                <a:solidFill>
                  <a:schemeClr val="tx1"/>
                </a:solidFill>
                <a:latin typeface="Times New Roman"/>
                <a:cs typeface="Times New Roman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5" name="Holder 5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4" name="Holder 4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theme" Target="../theme/theme1.xml"/><Relationship Id="rId7" Type="http://schemas.openxmlformats.org/officeDocument/2006/relationships/image" Target="../media/image1.jpg"/>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bg object 16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1271" y="0"/>
            <a:ext cx="9140063" cy="6857362"/>
          </a:xfrm>
          <a:prstGeom prst="rect">
            <a:avLst/>
          </a:prstGeom>
        </p:spPr>
      </p:pic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432308" y="769365"/>
            <a:ext cx="8097520" cy="75691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400" b="0" i="0">
                <a:solidFill>
                  <a:schemeClr val="tx1"/>
                </a:solidFill>
                <a:latin typeface="Times New Roman"/>
                <a:cs typeface="Times New Roman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636523" y="1976754"/>
            <a:ext cx="7918450" cy="36715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400" b="0" i="0">
                <a:solidFill>
                  <a:schemeClr val="tx1"/>
                </a:solidFill>
                <a:latin typeface="Times New Roman"/>
                <a:cs typeface="Times New Roman"/>
              </a:defRPr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>
          <a:xfrm>
            <a:off x="3108960" y="6377940"/>
            <a:ext cx="292608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>
          <a:xfrm>
            <a:off x="457200" y="6377940"/>
            <a:ext cx="210312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>
          <a:xfrm>
            <a:off x="6583680" y="6377940"/>
            <a:ext cx="210312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 folHlink="folHlink" hlink="hlink" accent1="accent1" accent2="accent2" accent3="accent3" accent4="accent4" accent5="accent5" accent6="accent6" tx2="dk2" bg2="lt2" tx1="dk1" bg1="lt1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jpg"/></Relationships>

</file>

<file path=ppt/slides/_rels/slide2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3.png"/></Relationships>

</file>

<file path=ppt/slides/_rels/slide3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/Relationships>

</file>

<file path=ppt/slides/_rels/slide4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.png"/></Relationships>

</file>

<file path=ppt/slides/_rels/slide5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.png"/></Relationships>

</file>

<file path=ppt/slides/_rels/slide6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/Relationships>

</file>

<file path=ppt/slides/_rels/slide7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6.jpg"/><Relationship Id="rId3" Type="http://schemas.openxmlformats.org/officeDocument/2006/relationships/image" Target="../media/image7.png"/></Relationships>

</file>

<file path=ppt/slides/_rels/slide8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8.png"/></Relationships>

</file>

<file path=ppt/slides/_rels/slide9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9.png"/></Relationships>

</file>

<file path=ppt/slides/_rels/slide10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0.jpg"/></Relationships>

</file>

<file path=ppt/slides/_rels/slide1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/Relationships>

</file>

<file path=ppt/slides/_rels/slide12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/Relationships>

</file>

<file path=ppt/slides/_rels/slide13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/Relationships>

</file>

<file path=ppt/slides/_rels/slide14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/Relationships>

</file>

<file path=ppt/slides/_rels/slide15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1.jpg"/></Relationships>

</file>

<file path=ppt/slides/_rels/slide16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2.png"/></Relationships>

</file>

<file path=ppt/slides/_rels/slide17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1.jpg"/><Relationship Id="rId3" Type="http://schemas.openxmlformats.org/officeDocument/2006/relationships/image" Target="../media/image13.png"/></Relationships>

</file>

<file path=ppt/slides/_rels/slide18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/Relationships>

</file>

<file path=ppt/slides/_rels/slide19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4.jpg"/></Relationships>

</file>

<file path=ppt/slides/_rels/slide20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/Relationships>

</file>

<file path=ppt/slides/_rels/slide2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/Relationships>

</file>

<file path=ppt/slides/_rels/slide22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/Relationships>

</file>

<file path=ppt/slides/_rels/slide23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/Relationships>

</file>

<file path=ppt/slides/_rels/slide24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/Relationships>

</file>

<file path=ppt/slides/_rels/slide25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/Relationships>

</file>

<file path=ppt/slides/_rels/slide26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/Relationships>

</file>

<file path=ppt/slides/_rels/slide27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4.xml"/>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538" y="0"/>
            <a:ext cx="9140063" cy="6857362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3287395" y="1200658"/>
            <a:ext cx="4975225" cy="1304290"/>
          </a:xfrm>
          <a:prstGeom prst="rect"/>
        </p:spPr>
        <p:txBody>
          <a:bodyPr wrap="square" lIns="0" tIns="27940" rIns="0" bIns="0" rtlCol="0" vert="horz">
            <a:spAutoFit/>
          </a:bodyPr>
          <a:lstStyle/>
          <a:p>
            <a:pPr algn="ctr" marL="12700" marR="5080">
              <a:lnSpc>
                <a:spcPts val="3340"/>
              </a:lnSpc>
              <a:spcBef>
                <a:spcPts val="220"/>
              </a:spcBef>
            </a:pPr>
            <a:r>
              <a:rPr dirty="0" sz="2800" spc="-10" b="1">
                <a:latin typeface="Times New Roman"/>
                <a:cs typeface="Times New Roman"/>
              </a:rPr>
              <a:t>Педагогическая</a:t>
            </a:r>
            <a:r>
              <a:rPr dirty="0" sz="2800" spc="-155" b="1">
                <a:latin typeface="Times New Roman"/>
                <a:cs typeface="Times New Roman"/>
              </a:rPr>
              <a:t> </a:t>
            </a:r>
            <a:r>
              <a:rPr dirty="0" sz="2800" spc="-5" b="1">
                <a:latin typeface="Times New Roman"/>
                <a:cs typeface="Times New Roman"/>
              </a:rPr>
              <a:t>документация </a:t>
            </a:r>
            <a:r>
              <a:rPr dirty="0" sz="2800" spc="-685" b="1">
                <a:latin typeface="Times New Roman"/>
                <a:cs typeface="Times New Roman"/>
              </a:rPr>
              <a:t> </a:t>
            </a:r>
            <a:r>
              <a:rPr dirty="0" sz="2800" spc="-10" b="1">
                <a:latin typeface="Times New Roman"/>
                <a:cs typeface="Times New Roman"/>
              </a:rPr>
              <a:t>воспитателя</a:t>
            </a:r>
            <a:r>
              <a:rPr dirty="0" sz="2800" b="1">
                <a:latin typeface="Times New Roman"/>
                <a:cs typeface="Times New Roman"/>
              </a:rPr>
              <a:t> </a:t>
            </a:r>
            <a:r>
              <a:rPr dirty="0" sz="2800" spc="-5" b="1">
                <a:latin typeface="Times New Roman"/>
                <a:cs typeface="Times New Roman"/>
              </a:rPr>
              <a:t>ДОУ</a:t>
            </a:r>
            <a:endParaRPr sz="2800">
              <a:latin typeface="Times New Roman"/>
              <a:cs typeface="Times New Roman"/>
            </a:endParaRPr>
          </a:p>
          <a:p>
            <a:pPr algn="ctr">
              <a:lnSpc>
                <a:spcPts val="3265"/>
              </a:lnSpc>
            </a:pPr>
            <a:r>
              <a:rPr dirty="0" sz="2800" spc="-5" b="1">
                <a:latin typeface="Times New Roman"/>
                <a:cs typeface="Times New Roman"/>
              </a:rPr>
              <a:t>в</a:t>
            </a:r>
            <a:r>
              <a:rPr dirty="0" sz="2800" spc="-55" b="1">
                <a:latin typeface="Times New Roman"/>
                <a:cs typeface="Times New Roman"/>
              </a:rPr>
              <a:t> </a:t>
            </a:r>
            <a:r>
              <a:rPr dirty="0" sz="2800" spc="-5" b="1">
                <a:latin typeface="Times New Roman"/>
                <a:cs typeface="Times New Roman"/>
              </a:rPr>
              <a:t>соответствии</a:t>
            </a:r>
            <a:r>
              <a:rPr dirty="0" sz="2800" spc="-20" b="1">
                <a:latin typeface="Times New Roman"/>
                <a:cs typeface="Times New Roman"/>
              </a:rPr>
              <a:t> </a:t>
            </a:r>
            <a:r>
              <a:rPr dirty="0" sz="2800" spc="-5" b="1">
                <a:latin typeface="Times New Roman"/>
                <a:cs typeface="Times New Roman"/>
              </a:rPr>
              <a:t>с</a:t>
            </a:r>
            <a:r>
              <a:rPr dirty="0" sz="2800" spc="-50" b="1">
                <a:latin typeface="Times New Roman"/>
                <a:cs typeface="Times New Roman"/>
              </a:rPr>
              <a:t> </a:t>
            </a:r>
            <a:r>
              <a:rPr dirty="0" sz="2800" spc="-5" b="1">
                <a:latin typeface="Times New Roman"/>
                <a:cs typeface="Times New Roman"/>
              </a:rPr>
              <a:t>ФГОС</a:t>
            </a:r>
            <a:endParaRPr sz="2800">
              <a:latin typeface="Times New Roman"/>
              <a:cs typeface="Times New Roman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4761357" y="3272409"/>
            <a:ext cx="4010660" cy="1473835"/>
          </a:xfrm>
          <a:prstGeom prst="rect">
            <a:avLst/>
          </a:prstGeom>
        </p:spPr>
        <p:txBody>
          <a:bodyPr wrap="square" lIns="0" tIns="28575" rIns="0" bIns="0" rtlCol="0" vert="horz">
            <a:spAutoFit/>
          </a:bodyPr>
          <a:lstStyle/>
          <a:p>
            <a:pPr algn="r" marL="1393190" marR="5080" indent="737870">
              <a:lnSpc>
                <a:spcPts val="2840"/>
              </a:lnSpc>
              <a:spcBef>
                <a:spcPts val="225"/>
              </a:spcBef>
            </a:pPr>
            <a:r>
              <a:rPr dirty="0" sz="2400" spc="-20" b="1">
                <a:latin typeface="Times New Roman"/>
                <a:cs typeface="Times New Roman"/>
              </a:rPr>
              <a:t>П</a:t>
            </a:r>
            <a:r>
              <a:rPr dirty="0" sz="2400" spc="-25" b="1">
                <a:latin typeface="Times New Roman"/>
                <a:cs typeface="Times New Roman"/>
              </a:rPr>
              <a:t>о</a:t>
            </a:r>
            <a:r>
              <a:rPr dirty="0" sz="2400" spc="-30" b="1">
                <a:latin typeface="Times New Roman"/>
                <a:cs typeface="Times New Roman"/>
              </a:rPr>
              <a:t>д</a:t>
            </a:r>
            <a:r>
              <a:rPr dirty="0" sz="2400" spc="-25" b="1">
                <a:latin typeface="Times New Roman"/>
                <a:cs typeface="Times New Roman"/>
              </a:rPr>
              <a:t>го</a:t>
            </a:r>
            <a:r>
              <a:rPr dirty="0" sz="2400" spc="-30" b="1">
                <a:latin typeface="Times New Roman"/>
                <a:cs typeface="Times New Roman"/>
              </a:rPr>
              <a:t>т</a:t>
            </a:r>
            <a:r>
              <a:rPr dirty="0" sz="2400" spc="-25" b="1">
                <a:latin typeface="Times New Roman"/>
                <a:cs typeface="Times New Roman"/>
              </a:rPr>
              <a:t>ов</a:t>
            </a:r>
            <a:r>
              <a:rPr dirty="0" sz="2400" spc="-40" b="1">
                <a:latin typeface="Times New Roman"/>
                <a:cs typeface="Times New Roman"/>
              </a:rPr>
              <a:t>и</a:t>
            </a:r>
            <a:r>
              <a:rPr dirty="0" sz="2400" spc="-30" b="1">
                <a:latin typeface="Times New Roman"/>
                <a:cs typeface="Times New Roman"/>
              </a:rPr>
              <a:t>л</a:t>
            </a:r>
            <a:r>
              <a:rPr dirty="0" sz="2400" spc="-25" b="1">
                <a:latin typeface="Times New Roman"/>
                <a:cs typeface="Times New Roman"/>
              </a:rPr>
              <a:t>а</a:t>
            </a:r>
            <a:r>
              <a:rPr dirty="0" sz="2400" b="1">
                <a:latin typeface="Times New Roman"/>
                <a:cs typeface="Times New Roman"/>
              </a:rPr>
              <a:t>:  </a:t>
            </a:r>
            <a:r>
              <a:rPr dirty="0" sz="2400" spc="-5" b="1">
                <a:latin typeface="Times New Roman"/>
                <a:cs typeface="Times New Roman"/>
              </a:rPr>
              <a:t>Петрожицкая</a:t>
            </a:r>
            <a:r>
              <a:rPr dirty="0" sz="2400" spc="-95" b="1">
                <a:latin typeface="Times New Roman"/>
                <a:cs typeface="Times New Roman"/>
              </a:rPr>
              <a:t> </a:t>
            </a:r>
            <a:r>
              <a:rPr dirty="0" sz="2400" b="1">
                <a:latin typeface="Times New Roman"/>
                <a:cs typeface="Times New Roman"/>
              </a:rPr>
              <a:t>О.Л.</a:t>
            </a:r>
            <a:endParaRPr sz="2400">
              <a:latin typeface="Times New Roman"/>
              <a:cs typeface="Times New Roman"/>
            </a:endParaRPr>
          </a:p>
          <a:p>
            <a:pPr algn="r" marL="12700" marR="5715" indent="2677795">
              <a:lnSpc>
                <a:spcPts val="2830"/>
              </a:lnSpc>
              <a:spcBef>
                <a:spcPts val="15"/>
              </a:spcBef>
            </a:pPr>
            <a:r>
              <a:rPr dirty="0" sz="2400" spc="-5" b="1">
                <a:latin typeface="Times New Roman"/>
                <a:cs typeface="Times New Roman"/>
              </a:rPr>
              <a:t>Ст</a:t>
            </a:r>
            <a:r>
              <a:rPr dirty="0" sz="2400" spc="10" b="1">
                <a:latin typeface="Times New Roman"/>
                <a:cs typeface="Times New Roman"/>
              </a:rPr>
              <a:t>а</a:t>
            </a:r>
            <a:r>
              <a:rPr dirty="0" sz="2400" spc="-5" b="1">
                <a:latin typeface="Times New Roman"/>
                <a:cs typeface="Times New Roman"/>
              </a:rPr>
              <a:t>р</a:t>
            </a:r>
            <a:r>
              <a:rPr dirty="0" sz="2400" spc="5" b="1">
                <a:latin typeface="Times New Roman"/>
                <a:cs typeface="Times New Roman"/>
              </a:rPr>
              <a:t>ши</a:t>
            </a:r>
            <a:r>
              <a:rPr dirty="0" sz="2400" b="1">
                <a:latin typeface="Times New Roman"/>
                <a:cs typeface="Times New Roman"/>
              </a:rPr>
              <a:t>й  </a:t>
            </a:r>
            <a:r>
              <a:rPr dirty="0" sz="2400" spc="-5" b="1">
                <a:latin typeface="Times New Roman"/>
                <a:cs typeface="Times New Roman"/>
              </a:rPr>
              <a:t>воспитатель</a:t>
            </a:r>
            <a:r>
              <a:rPr dirty="0" sz="2400" spc="-95" b="1">
                <a:latin typeface="Times New Roman"/>
                <a:cs typeface="Times New Roman"/>
              </a:rPr>
              <a:t> </a:t>
            </a:r>
            <a:r>
              <a:rPr dirty="0" sz="2400" b="1">
                <a:latin typeface="Times New Roman"/>
                <a:cs typeface="Times New Roman"/>
              </a:rPr>
              <a:t>МБДОУ</a:t>
            </a:r>
            <a:r>
              <a:rPr dirty="0" sz="2400" spc="-110" b="1">
                <a:latin typeface="Times New Roman"/>
                <a:cs typeface="Times New Roman"/>
              </a:rPr>
              <a:t> </a:t>
            </a:r>
            <a:r>
              <a:rPr dirty="0" sz="2400" b="1">
                <a:latin typeface="Times New Roman"/>
                <a:cs typeface="Times New Roman"/>
              </a:rPr>
              <a:t>д/с</a:t>
            </a:r>
            <a:r>
              <a:rPr dirty="0" sz="2400" spc="-85" b="1">
                <a:latin typeface="Times New Roman"/>
                <a:cs typeface="Times New Roman"/>
              </a:rPr>
              <a:t> </a:t>
            </a:r>
            <a:r>
              <a:rPr dirty="0" sz="2400" b="1">
                <a:latin typeface="Times New Roman"/>
                <a:cs typeface="Times New Roman"/>
              </a:rPr>
              <a:t>№</a:t>
            </a:r>
            <a:r>
              <a:rPr dirty="0" sz="2400" spc="-95" b="1">
                <a:latin typeface="Times New Roman"/>
                <a:cs typeface="Times New Roman"/>
              </a:rPr>
              <a:t> </a:t>
            </a:r>
            <a:r>
              <a:rPr dirty="0" sz="2400" b="1">
                <a:latin typeface="Times New Roman"/>
                <a:cs typeface="Times New Roman"/>
              </a:rPr>
              <a:t>6</a:t>
            </a:r>
            <a:endParaRPr sz="24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272286" y="1521078"/>
            <a:ext cx="7122159" cy="2764790"/>
          </a:xfrm>
          <a:prstGeom prst="rect">
            <a:avLst/>
          </a:prstGeom>
        </p:spPr>
        <p:txBody>
          <a:bodyPr wrap="square" lIns="0" tIns="33020" rIns="0" bIns="0" rtlCol="0" vert="horz">
            <a:spAutoFit/>
          </a:bodyPr>
          <a:lstStyle/>
          <a:p>
            <a:pPr marL="12700" marR="414020" indent="292100">
              <a:lnSpc>
                <a:spcPts val="4300"/>
              </a:lnSpc>
              <a:spcBef>
                <a:spcPts val="260"/>
              </a:spcBef>
            </a:pPr>
            <a:r>
              <a:rPr dirty="0" sz="3600">
                <a:latin typeface="Comic Sans MS"/>
                <a:cs typeface="Comic Sans MS"/>
              </a:rPr>
              <a:t>«Когда </a:t>
            </a:r>
            <a:r>
              <a:rPr dirty="0" sz="3600" spc="-5">
                <a:latin typeface="Comic Sans MS"/>
                <a:cs typeface="Comic Sans MS"/>
              </a:rPr>
              <a:t>мы тратим время </a:t>
            </a:r>
            <a:r>
              <a:rPr dirty="0" sz="3600">
                <a:latin typeface="Comic Sans MS"/>
                <a:cs typeface="Comic Sans MS"/>
              </a:rPr>
              <a:t>на </a:t>
            </a:r>
            <a:r>
              <a:rPr dirty="0" sz="3600" spc="5">
                <a:latin typeface="Comic Sans MS"/>
                <a:cs typeface="Comic Sans MS"/>
              </a:rPr>
              <a:t> </a:t>
            </a:r>
            <a:r>
              <a:rPr dirty="0" sz="3600" spc="-5">
                <a:latin typeface="Comic Sans MS"/>
                <a:cs typeface="Comic Sans MS"/>
              </a:rPr>
              <a:t>планирование,</a:t>
            </a:r>
            <a:r>
              <a:rPr dirty="0" sz="3600" spc="-55">
                <a:latin typeface="Comic Sans MS"/>
                <a:cs typeface="Comic Sans MS"/>
              </a:rPr>
              <a:t> </a:t>
            </a:r>
            <a:r>
              <a:rPr dirty="0" sz="3600">
                <a:latin typeface="Comic Sans MS"/>
                <a:cs typeface="Comic Sans MS"/>
              </a:rPr>
              <a:t>его</a:t>
            </a:r>
            <a:r>
              <a:rPr dirty="0" sz="3600" spc="-40">
                <a:latin typeface="Comic Sans MS"/>
                <a:cs typeface="Comic Sans MS"/>
              </a:rPr>
              <a:t> </a:t>
            </a:r>
            <a:r>
              <a:rPr dirty="0" sz="3600" spc="-5">
                <a:latin typeface="Comic Sans MS"/>
                <a:cs typeface="Comic Sans MS"/>
              </a:rPr>
              <a:t>становится</a:t>
            </a:r>
            <a:endParaRPr sz="3600">
              <a:latin typeface="Comic Sans MS"/>
              <a:cs typeface="Comic Sans MS"/>
            </a:endParaRPr>
          </a:p>
          <a:p>
            <a:pPr marL="2409825">
              <a:lnSpc>
                <a:spcPts val="3779"/>
              </a:lnSpc>
            </a:pPr>
            <a:r>
              <a:rPr dirty="0" sz="3600">
                <a:latin typeface="Comic Sans MS"/>
                <a:cs typeface="Comic Sans MS"/>
              </a:rPr>
              <a:t>больше»</a:t>
            </a:r>
            <a:endParaRPr sz="3600">
              <a:latin typeface="Comic Sans MS"/>
              <a:cs typeface="Comic Sans MS"/>
            </a:endParaRPr>
          </a:p>
          <a:p>
            <a:pPr marL="2416175" marR="5080" indent="2540635">
              <a:lnSpc>
                <a:spcPts val="4300"/>
              </a:lnSpc>
              <a:spcBef>
                <a:spcPts val="525"/>
              </a:spcBef>
            </a:pPr>
            <a:r>
              <a:rPr dirty="0" sz="3600">
                <a:latin typeface="Comic Sans MS"/>
                <a:cs typeface="Comic Sans MS"/>
              </a:rPr>
              <a:t>М.</a:t>
            </a:r>
            <a:r>
              <a:rPr dirty="0" sz="3600" spc="-100">
                <a:latin typeface="Comic Sans MS"/>
                <a:cs typeface="Comic Sans MS"/>
              </a:rPr>
              <a:t> </a:t>
            </a:r>
            <a:r>
              <a:rPr dirty="0" sz="3600">
                <a:latin typeface="Comic Sans MS"/>
                <a:cs typeface="Comic Sans MS"/>
              </a:rPr>
              <a:t>Рустам </a:t>
            </a:r>
            <a:r>
              <a:rPr dirty="0" sz="3600" spc="-1060">
                <a:latin typeface="Comic Sans MS"/>
                <a:cs typeface="Comic Sans MS"/>
              </a:rPr>
              <a:t> </a:t>
            </a:r>
            <a:r>
              <a:rPr dirty="0" sz="3600" spc="-5">
                <a:latin typeface="Comic Sans MS"/>
                <a:cs typeface="Comic Sans MS"/>
              </a:rPr>
              <a:t>(индийский</a:t>
            </a:r>
            <a:r>
              <a:rPr dirty="0" sz="3600" spc="-50">
                <a:latin typeface="Comic Sans MS"/>
                <a:cs typeface="Comic Sans MS"/>
              </a:rPr>
              <a:t> </a:t>
            </a:r>
            <a:r>
              <a:rPr dirty="0" sz="3600" spc="-5">
                <a:latin typeface="Comic Sans MS"/>
                <a:cs typeface="Comic Sans MS"/>
              </a:rPr>
              <a:t>ученый)</a:t>
            </a:r>
            <a:endParaRPr sz="3600">
              <a:latin typeface="Comic Sans MS"/>
              <a:cs typeface="Comic Sans MS"/>
            </a:endParaRP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516255" y="2846920"/>
            <a:ext cx="3047999" cy="3047999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3336163" y="1311909"/>
            <a:ext cx="2952115" cy="391160"/>
          </a:xfrm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b="1">
                <a:latin typeface="Times New Roman"/>
                <a:cs typeface="Times New Roman"/>
              </a:rPr>
              <a:t>План</a:t>
            </a:r>
            <a:r>
              <a:rPr dirty="0" spc="-70" b="1">
                <a:latin typeface="Times New Roman"/>
                <a:cs typeface="Times New Roman"/>
              </a:rPr>
              <a:t> </a:t>
            </a:r>
            <a:r>
              <a:rPr dirty="0" spc="-5" b="1">
                <a:latin typeface="Times New Roman"/>
                <a:cs typeface="Times New Roman"/>
              </a:rPr>
              <a:t>на</a:t>
            </a:r>
            <a:r>
              <a:rPr dirty="0" spc="-55" b="1">
                <a:latin typeface="Times New Roman"/>
                <a:cs typeface="Times New Roman"/>
              </a:rPr>
              <a:t> </a:t>
            </a:r>
            <a:r>
              <a:rPr dirty="0" b="1">
                <a:latin typeface="Times New Roman"/>
                <a:cs typeface="Times New Roman"/>
              </a:rPr>
              <a:t>учебный</a:t>
            </a:r>
            <a:r>
              <a:rPr dirty="0" spc="-70" b="1">
                <a:latin typeface="Times New Roman"/>
                <a:cs typeface="Times New Roman"/>
              </a:rPr>
              <a:t> </a:t>
            </a:r>
            <a:r>
              <a:rPr dirty="0" spc="-5" b="1">
                <a:latin typeface="Times New Roman"/>
                <a:cs typeface="Times New Roman"/>
              </a:rPr>
              <a:t>год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636523" y="1742058"/>
            <a:ext cx="7906384" cy="3370579"/>
          </a:xfrm>
          <a:prstGeom prst="rect">
            <a:avLst/>
          </a:prstGeom>
        </p:spPr>
        <p:txBody>
          <a:bodyPr wrap="square" lIns="0" tIns="14604" rIns="0" bIns="0" rtlCol="0" vert="horz">
            <a:spAutoFit/>
          </a:bodyPr>
          <a:lstStyle/>
          <a:p>
            <a:pPr algn="just" marL="12700" marR="5080" indent="450850">
              <a:lnSpc>
                <a:spcPct val="99400"/>
              </a:lnSpc>
              <a:spcBef>
                <a:spcPts val="114"/>
              </a:spcBef>
            </a:pPr>
            <a:r>
              <a:rPr dirty="0" sz="2000" spc="-5">
                <a:latin typeface="Times New Roman"/>
                <a:cs typeface="Times New Roman"/>
              </a:rPr>
              <a:t>Перед</a:t>
            </a:r>
            <a:r>
              <a:rPr dirty="0" sz="2000">
                <a:latin typeface="Times New Roman"/>
                <a:cs typeface="Times New Roman"/>
              </a:rPr>
              <a:t> </a:t>
            </a:r>
            <a:r>
              <a:rPr dirty="0" sz="2000" spc="-5">
                <a:latin typeface="Times New Roman"/>
                <a:cs typeface="Times New Roman"/>
              </a:rPr>
              <a:t>каждым</a:t>
            </a:r>
            <a:r>
              <a:rPr dirty="0" sz="2000">
                <a:latin typeface="Times New Roman"/>
                <a:cs typeface="Times New Roman"/>
              </a:rPr>
              <a:t> </a:t>
            </a:r>
            <a:r>
              <a:rPr dirty="0" sz="2000" spc="-5">
                <a:latin typeface="Times New Roman"/>
                <a:cs typeface="Times New Roman"/>
              </a:rPr>
              <a:t>учебным</a:t>
            </a:r>
            <a:r>
              <a:rPr dirty="0" sz="2000">
                <a:latin typeface="Times New Roman"/>
                <a:cs typeface="Times New Roman"/>
              </a:rPr>
              <a:t> </a:t>
            </a:r>
            <a:r>
              <a:rPr dirty="0" sz="2000" spc="-5">
                <a:latin typeface="Times New Roman"/>
                <a:cs typeface="Times New Roman"/>
              </a:rPr>
              <a:t>годом</a:t>
            </a:r>
            <a:r>
              <a:rPr dirty="0" sz="2000">
                <a:latin typeface="Times New Roman"/>
                <a:cs typeface="Times New Roman"/>
              </a:rPr>
              <a:t> </a:t>
            </a:r>
            <a:r>
              <a:rPr dirty="0" sz="2000" spc="-5">
                <a:latin typeface="Times New Roman"/>
                <a:cs typeface="Times New Roman"/>
              </a:rPr>
              <a:t>воспитатель,</a:t>
            </a:r>
            <a:r>
              <a:rPr dirty="0" sz="2000">
                <a:latin typeface="Times New Roman"/>
                <a:cs typeface="Times New Roman"/>
              </a:rPr>
              <a:t> составляют</a:t>
            </a:r>
            <a:r>
              <a:rPr dirty="0" sz="2000" spc="5">
                <a:latin typeface="Times New Roman"/>
                <a:cs typeface="Times New Roman"/>
              </a:rPr>
              <a:t> </a:t>
            </a:r>
            <a:r>
              <a:rPr dirty="0" sz="2000" spc="-10">
                <a:latin typeface="Times New Roman"/>
                <a:cs typeface="Times New Roman"/>
              </a:rPr>
              <a:t>план </a:t>
            </a:r>
            <a:r>
              <a:rPr dirty="0" sz="2000" spc="-484">
                <a:latin typeface="Times New Roman"/>
                <a:cs typeface="Times New Roman"/>
              </a:rPr>
              <a:t> </a:t>
            </a:r>
            <a:r>
              <a:rPr dirty="0" sz="2000">
                <a:latin typeface="Times New Roman"/>
                <a:cs typeface="Times New Roman"/>
              </a:rPr>
              <a:t>обучения и </a:t>
            </a:r>
            <a:r>
              <a:rPr dirty="0" sz="2000" spc="-5">
                <a:latin typeface="Times New Roman"/>
                <a:cs typeface="Times New Roman"/>
              </a:rPr>
              <a:t>мероприятий, проводимых </a:t>
            </a:r>
            <a:r>
              <a:rPr dirty="0" sz="2000">
                <a:latin typeface="Times New Roman"/>
                <a:cs typeface="Times New Roman"/>
              </a:rPr>
              <a:t>в </a:t>
            </a:r>
            <a:r>
              <a:rPr dirty="0" sz="2000" spc="-5">
                <a:latin typeface="Times New Roman"/>
                <a:cs typeface="Times New Roman"/>
              </a:rPr>
              <a:t>группе. </a:t>
            </a:r>
            <a:r>
              <a:rPr dirty="0" sz="2000">
                <a:latin typeface="Times New Roman"/>
                <a:cs typeface="Times New Roman"/>
              </a:rPr>
              <a:t>Он </a:t>
            </a:r>
            <a:r>
              <a:rPr dirty="0" sz="2000" spc="-5">
                <a:latin typeface="Times New Roman"/>
                <a:cs typeface="Times New Roman"/>
              </a:rPr>
              <a:t>основывается на </a:t>
            </a:r>
            <a:r>
              <a:rPr dirty="0" sz="2000">
                <a:latin typeface="Times New Roman"/>
                <a:cs typeface="Times New Roman"/>
              </a:rPr>
              <a:t> </a:t>
            </a:r>
            <a:r>
              <a:rPr dirty="0" sz="2000" spc="-5">
                <a:latin typeface="Times New Roman"/>
                <a:cs typeface="Times New Roman"/>
              </a:rPr>
              <a:t>целях, задачах, поставленных</a:t>
            </a:r>
            <a:r>
              <a:rPr dirty="0" sz="2000">
                <a:latin typeface="Times New Roman"/>
                <a:cs typeface="Times New Roman"/>
              </a:rPr>
              <a:t> </a:t>
            </a:r>
            <a:r>
              <a:rPr dirty="0" sz="2000" spc="-5">
                <a:latin typeface="Times New Roman"/>
                <a:cs typeface="Times New Roman"/>
              </a:rPr>
              <a:t>перед</a:t>
            </a:r>
            <a:r>
              <a:rPr dirty="0" sz="2000">
                <a:latin typeface="Times New Roman"/>
                <a:cs typeface="Times New Roman"/>
              </a:rPr>
              <a:t> </a:t>
            </a:r>
            <a:r>
              <a:rPr dirty="0" sz="2000" spc="-5">
                <a:latin typeface="Times New Roman"/>
                <a:cs typeface="Times New Roman"/>
              </a:rPr>
              <a:t>данной возрастной группой. Для </a:t>
            </a:r>
            <a:r>
              <a:rPr dirty="0" sz="2000">
                <a:latin typeface="Times New Roman"/>
                <a:cs typeface="Times New Roman"/>
              </a:rPr>
              <a:t> </a:t>
            </a:r>
            <a:r>
              <a:rPr dirty="0" sz="2000" spc="-5">
                <a:latin typeface="Times New Roman"/>
                <a:cs typeface="Times New Roman"/>
              </a:rPr>
              <a:t>выполнения</a:t>
            </a:r>
            <a:r>
              <a:rPr dirty="0" sz="2000">
                <a:latin typeface="Times New Roman"/>
                <a:cs typeface="Times New Roman"/>
              </a:rPr>
              <a:t> </a:t>
            </a:r>
            <a:r>
              <a:rPr dirty="0" sz="2000" spc="-5">
                <a:latin typeface="Times New Roman"/>
                <a:cs typeface="Times New Roman"/>
              </a:rPr>
              <a:t>поставленного</a:t>
            </a:r>
            <a:r>
              <a:rPr dirty="0" sz="2000">
                <a:latin typeface="Times New Roman"/>
                <a:cs typeface="Times New Roman"/>
              </a:rPr>
              <a:t> </a:t>
            </a:r>
            <a:r>
              <a:rPr dirty="0" sz="2000" spc="-5">
                <a:latin typeface="Times New Roman"/>
                <a:cs typeface="Times New Roman"/>
              </a:rPr>
              <a:t>плана</a:t>
            </a:r>
            <a:r>
              <a:rPr dirty="0" sz="2000">
                <a:latin typeface="Times New Roman"/>
                <a:cs typeface="Times New Roman"/>
              </a:rPr>
              <a:t> </a:t>
            </a:r>
            <a:r>
              <a:rPr dirty="0" sz="2000" spc="-5">
                <a:latin typeface="Times New Roman"/>
                <a:cs typeface="Times New Roman"/>
              </a:rPr>
              <a:t>выбираются</a:t>
            </a:r>
            <a:r>
              <a:rPr dirty="0" sz="2000">
                <a:latin typeface="Times New Roman"/>
                <a:cs typeface="Times New Roman"/>
              </a:rPr>
              <a:t> </a:t>
            </a:r>
            <a:r>
              <a:rPr dirty="0" sz="2000" spc="-5">
                <a:latin typeface="Times New Roman"/>
                <a:cs typeface="Times New Roman"/>
              </a:rPr>
              <a:t>эффективные</a:t>
            </a:r>
            <a:r>
              <a:rPr dirty="0" sz="2000">
                <a:latin typeface="Times New Roman"/>
                <a:cs typeface="Times New Roman"/>
              </a:rPr>
              <a:t> и </a:t>
            </a:r>
            <a:r>
              <a:rPr dirty="0" sz="2000" spc="5">
                <a:latin typeface="Times New Roman"/>
                <a:cs typeface="Times New Roman"/>
              </a:rPr>
              <a:t> </a:t>
            </a:r>
            <a:r>
              <a:rPr dirty="0" sz="2000">
                <a:latin typeface="Times New Roman"/>
                <a:cs typeface="Times New Roman"/>
              </a:rPr>
              <a:t>действенные методики </a:t>
            </a:r>
            <a:r>
              <a:rPr dirty="0" sz="2000" spc="-5">
                <a:latin typeface="Times New Roman"/>
                <a:cs typeface="Times New Roman"/>
              </a:rPr>
              <a:t>по </a:t>
            </a:r>
            <a:r>
              <a:rPr dirty="0" sz="2000">
                <a:latin typeface="Times New Roman"/>
                <a:cs typeface="Times New Roman"/>
              </a:rPr>
              <a:t>обучению </a:t>
            </a:r>
            <a:r>
              <a:rPr dirty="0" sz="2000" spc="-5">
                <a:latin typeface="Times New Roman"/>
                <a:cs typeface="Times New Roman"/>
              </a:rPr>
              <a:t>детей. Обязательно учитываются </a:t>
            </a:r>
            <a:r>
              <a:rPr dirty="0" sz="2000">
                <a:latin typeface="Times New Roman"/>
                <a:cs typeface="Times New Roman"/>
              </a:rPr>
              <a:t> </a:t>
            </a:r>
            <a:r>
              <a:rPr dirty="0" sz="2000" spc="-5">
                <a:latin typeface="Times New Roman"/>
                <a:cs typeface="Times New Roman"/>
              </a:rPr>
              <a:t>индивидуальные</a:t>
            </a:r>
            <a:r>
              <a:rPr dirty="0" sz="2000">
                <a:latin typeface="Times New Roman"/>
                <a:cs typeface="Times New Roman"/>
              </a:rPr>
              <a:t> занятия</a:t>
            </a:r>
            <a:r>
              <a:rPr dirty="0" sz="2000" spc="5">
                <a:latin typeface="Times New Roman"/>
                <a:cs typeface="Times New Roman"/>
              </a:rPr>
              <a:t> </a:t>
            </a:r>
            <a:r>
              <a:rPr dirty="0" sz="2000">
                <a:latin typeface="Times New Roman"/>
                <a:cs typeface="Times New Roman"/>
              </a:rPr>
              <a:t>с</a:t>
            </a:r>
            <a:r>
              <a:rPr dirty="0" sz="2000" spc="5">
                <a:latin typeface="Times New Roman"/>
                <a:cs typeface="Times New Roman"/>
              </a:rPr>
              <a:t> </a:t>
            </a:r>
            <a:r>
              <a:rPr dirty="0" sz="2000">
                <a:latin typeface="Times New Roman"/>
                <a:cs typeface="Times New Roman"/>
              </a:rPr>
              <a:t>каждым</a:t>
            </a:r>
            <a:r>
              <a:rPr dirty="0" sz="2000" spc="5">
                <a:latin typeface="Times New Roman"/>
                <a:cs typeface="Times New Roman"/>
              </a:rPr>
              <a:t> </a:t>
            </a:r>
            <a:r>
              <a:rPr dirty="0" sz="2000">
                <a:latin typeface="Times New Roman"/>
                <a:cs typeface="Times New Roman"/>
              </a:rPr>
              <a:t>малышом,</a:t>
            </a:r>
            <a:r>
              <a:rPr dirty="0" sz="2000" spc="5">
                <a:latin typeface="Times New Roman"/>
                <a:cs typeface="Times New Roman"/>
              </a:rPr>
              <a:t> </a:t>
            </a:r>
            <a:r>
              <a:rPr dirty="0" sz="2000">
                <a:latin typeface="Times New Roman"/>
                <a:cs typeface="Times New Roman"/>
              </a:rPr>
              <a:t>в зависимости</a:t>
            </a:r>
            <a:r>
              <a:rPr dirty="0" sz="2000" spc="5">
                <a:latin typeface="Times New Roman"/>
                <a:cs typeface="Times New Roman"/>
              </a:rPr>
              <a:t> </a:t>
            </a:r>
            <a:r>
              <a:rPr dirty="0" sz="2000">
                <a:latin typeface="Times New Roman"/>
                <a:cs typeface="Times New Roman"/>
              </a:rPr>
              <a:t>от</a:t>
            </a:r>
            <a:r>
              <a:rPr dirty="0" sz="2000" spc="5">
                <a:latin typeface="Times New Roman"/>
                <a:cs typeface="Times New Roman"/>
              </a:rPr>
              <a:t> </a:t>
            </a:r>
            <a:r>
              <a:rPr dirty="0" sz="2000" spc="-5">
                <a:latin typeface="Times New Roman"/>
                <a:cs typeface="Times New Roman"/>
              </a:rPr>
              <a:t>его </a:t>
            </a:r>
            <a:r>
              <a:rPr dirty="0" sz="2000">
                <a:latin typeface="Times New Roman"/>
                <a:cs typeface="Times New Roman"/>
              </a:rPr>
              <a:t> конкретных</a:t>
            </a:r>
            <a:r>
              <a:rPr dirty="0" sz="2000" spc="5">
                <a:latin typeface="Times New Roman"/>
                <a:cs typeface="Times New Roman"/>
              </a:rPr>
              <a:t> </a:t>
            </a:r>
            <a:r>
              <a:rPr dirty="0" sz="2000" spc="-5">
                <a:latin typeface="Times New Roman"/>
                <a:cs typeface="Times New Roman"/>
              </a:rPr>
              <a:t>особенностей.</a:t>
            </a:r>
            <a:r>
              <a:rPr dirty="0" sz="2000">
                <a:latin typeface="Times New Roman"/>
                <a:cs typeface="Times New Roman"/>
              </a:rPr>
              <a:t> А</a:t>
            </a:r>
            <a:r>
              <a:rPr dirty="0" sz="2000" spc="5">
                <a:latin typeface="Times New Roman"/>
                <a:cs typeface="Times New Roman"/>
              </a:rPr>
              <a:t> </a:t>
            </a:r>
            <a:r>
              <a:rPr dirty="0" sz="2000">
                <a:latin typeface="Times New Roman"/>
                <a:cs typeface="Times New Roman"/>
              </a:rPr>
              <a:t>также</a:t>
            </a:r>
            <a:r>
              <a:rPr dirty="0" sz="2000" spc="5">
                <a:latin typeface="Times New Roman"/>
                <a:cs typeface="Times New Roman"/>
              </a:rPr>
              <a:t> </a:t>
            </a:r>
            <a:r>
              <a:rPr dirty="0" sz="2000" spc="-5">
                <a:latin typeface="Times New Roman"/>
                <a:cs typeface="Times New Roman"/>
              </a:rPr>
              <a:t>обязательным</a:t>
            </a:r>
            <a:r>
              <a:rPr dirty="0" sz="2000">
                <a:latin typeface="Times New Roman"/>
                <a:cs typeface="Times New Roman"/>
              </a:rPr>
              <a:t> </a:t>
            </a:r>
            <a:r>
              <a:rPr dirty="0" sz="2000" spc="-5">
                <a:latin typeface="Times New Roman"/>
                <a:cs typeface="Times New Roman"/>
              </a:rPr>
              <a:t>пунктом</a:t>
            </a:r>
            <a:r>
              <a:rPr dirty="0" sz="2000">
                <a:latin typeface="Times New Roman"/>
                <a:cs typeface="Times New Roman"/>
              </a:rPr>
              <a:t> </a:t>
            </a:r>
            <a:r>
              <a:rPr dirty="0" sz="2000" spc="-5">
                <a:latin typeface="Times New Roman"/>
                <a:cs typeface="Times New Roman"/>
              </a:rPr>
              <a:t>является </a:t>
            </a:r>
            <a:r>
              <a:rPr dirty="0" sz="2000">
                <a:latin typeface="Times New Roman"/>
                <a:cs typeface="Times New Roman"/>
              </a:rPr>
              <a:t> работа</a:t>
            </a:r>
            <a:r>
              <a:rPr dirty="0" sz="2000" spc="-25">
                <a:latin typeface="Times New Roman"/>
                <a:cs typeface="Times New Roman"/>
              </a:rPr>
              <a:t> </a:t>
            </a:r>
            <a:r>
              <a:rPr dirty="0" sz="2000">
                <a:latin typeface="Times New Roman"/>
                <a:cs typeface="Times New Roman"/>
              </a:rPr>
              <a:t>с</a:t>
            </a:r>
            <a:r>
              <a:rPr dirty="0" sz="2000" spc="-25">
                <a:latin typeface="Times New Roman"/>
                <a:cs typeface="Times New Roman"/>
              </a:rPr>
              <a:t> </a:t>
            </a:r>
            <a:r>
              <a:rPr dirty="0" sz="2000">
                <a:latin typeface="Times New Roman"/>
                <a:cs typeface="Times New Roman"/>
              </a:rPr>
              <a:t>родителями</a:t>
            </a:r>
            <a:r>
              <a:rPr dirty="0" sz="2000" spc="-10">
                <a:latin typeface="Times New Roman"/>
                <a:cs typeface="Times New Roman"/>
              </a:rPr>
              <a:t> </a:t>
            </a:r>
            <a:r>
              <a:rPr dirty="0" sz="2000" spc="-5">
                <a:latin typeface="Times New Roman"/>
                <a:cs typeface="Times New Roman"/>
              </a:rPr>
              <a:t>малышей.</a:t>
            </a:r>
            <a:endParaRPr sz="2000">
              <a:latin typeface="Times New Roman"/>
              <a:cs typeface="Times New Roman"/>
            </a:endParaRPr>
          </a:p>
          <a:p>
            <a:pPr algn="just" marL="12700" marR="5080" indent="450850">
              <a:lnSpc>
                <a:spcPct val="99600"/>
              </a:lnSpc>
              <a:spcBef>
                <a:spcPts val="60"/>
              </a:spcBef>
            </a:pPr>
            <a:r>
              <a:rPr dirty="0" sz="2000" spc="-5">
                <a:latin typeface="Times New Roman"/>
                <a:cs typeface="Times New Roman"/>
              </a:rPr>
              <a:t>Перед</a:t>
            </a:r>
            <a:r>
              <a:rPr dirty="0" sz="2000">
                <a:latin typeface="Times New Roman"/>
                <a:cs typeface="Times New Roman"/>
              </a:rPr>
              <a:t> </a:t>
            </a:r>
            <a:r>
              <a:rPr dirty="0" sz="2000" spc="-5">
                <a:latin typeface="Times New Roman"/>
                <a:cs typeface="Times New Roman"/>
              </a:rPr>
              <a:t>составлением</a:t>
            </a:r>
            <a:r>
              <a:rPr dirty="0" sz="2000">
                <a:latin typeface="Times New Roman"/>
                <a:cs typeface="Times New Roman"/>
              </a:rPr>
              <a:t> </a:t>
            </a:r>
            <a:r>
              <a:rPr dirty="0" sz="2000" spc="-5">
                <a:latin typeface="Times New Roman"/>
                <a:cs typeface="Times New Roman"/>
              </a:rPr>
              <a:t>плана</a:t>
            </a:r>
            <a:r>
              <a:rPr dirty="0" sz="2000">
                <a:latin typeface="Times New Roman"/>
                <a:cs typeface="Times New Roman"/>
              </a:rPr>
              <a:t> </a:t>
            </a:r>
            <a:r>
              <a:rPr dirty="0" sz="2000" spc="-5">
                <a:latin typeface="Times New Roman"/>
                <a:cs typeface="Times New Roman"/>
              </a:rPr>
              <a:t>на</a:t>
            </a:r>
            <a:r>
              <a:rPr dirty="0" sz="2000">
                <a:latin typeface="Times New Roman"/>
                <a:cs typeface="Times New Roman"/>
              </a:rPr>
              <a:t> </a:t>
            </a:r>
            <a:r>
              <a:rPr dirty="0" sz="2000" spc="-5">
                <a:latin typeface="Times New Roman"/>
                <a:cs typeface="Times New Roman"/>
              </a:rPr>
              <a:t>будущий</a:t>
            </a:r>
            <a:r>
              <a:rPr dirty="0" sz="2000">
                <a:latin typeface="Times New Roman"/>
                <a:cs typeface="Times New Roman"/>
              </a:rPr>
              <a:t> </a:t>
            </a:r>
            <a:r>
              <a:rPr dirty="0" sz="2000" spc="-5">
                <a:latin typeface="Times New Roman"/>
                <a:cs typeface="Times New Roman"/>
              </a:rPr>
              <a:t>год,</a:t>
            </a:r>
            <a:r>
              <a:rPr dirty="0" sz="2000" spc="495">
                <a:latin typeface="Times New Roman"/>
                <a:cs typeface="Times New Roman"/>
              </a:rPr>
              <a:t> </a:t>
            </a:r>
            <a:r>
              <a:rPr dirty="0" sz="2000" spc="-5">
                <a:latin typeface="Times New Roman"/>
                <a:cs typeface="Times New Roman"/>
              </a:rPr>
              <a:t>воспитатель </a:t>
            </a:r>
            <a:r>
              <a:rPr dirty="0" sz="2000">
                <a:latin typeface="Times New Roman"/>
                <a:cs typeface="Times New Roman"/>
              </a:rPr>
              <a:t> анализирует</a:t>
            </a:r>
            <a:r>
              <a:rPr dirty="0" sz="2000" spc="5">
                <a:latin typeface="Times New Roman"/>
                <a:cs typeface="Times New Roman"/>
              </a:rPr>
              <a:t> </a:t>
            </a:r>
            <a:r>
              <a:rPr dirty="0" sz="2000" spc="-5">
                <a:latin typeface="Times New Roman"/>
                <a:cs typeface="Times New Roman"/>
              </a:rPr>
              <a:t>год</a:t>
            </a:r>
            <a:r>
              <a:rPr dirty="0" sz="2000">
                <a:latin typeface="Times New Roman"/>
                <a:cs typeface="Times New Roman"/>
              </a:rPr>
              <a:t> </a:t>
            </a:r>
            <a:r>
              <a:rPr dirty="0" sz="2000" spc="-5">
                <a:latin typeface="Times New Roman"/>
                <a:cs typeface="Times New Roman"/>
              </a:rPr>
              <a:t>прошедший.</a:t>
            </a:r>
            <a:r>
              <a:rPr dirty="0" sz="2000">
                <a:latin typeface="Times New Roman"/>
                <a:cs typeface="Times New Roman"/>
              </a:rPr>
              <a:t> Выявляет</a:t>
            </a:r>
            <a:r>
              <a:rPr dirty="0" sz="2000" spc="5">
                <a:latin typeface="Times New Roman"/>
                <a:cs typeface="Times New Roman"/>
              </a:rPr>
              <a:t> </a:t>
            </a:r>
            <a:r>
              <a:rPr dirty="0" sz="2000" spc="-5">
                <a:latin typeface="Times New Roman"/>
                <a:cs typeface="Times New Roman"/>
              </a:rPr>
              <a:t>все</a:t>
            </a:r>
            <a:r>
              <a:rPr dirty="0" sz="2000">
                <a:latin typeface="Times New Roman"/>
                <a:cs typeface="Times New Roman"/>
              </a:rPr>
              <a:t> </a:t>
            </a:r>
            <a:r>
              <a:rPr dirty="0" sz="2000" spc="-5">
                <a:latin typeface="Times New Roman"/>
                <a:cs typeface="Times New Roman"/>
              </a:rPr>
              <a:t>успехи</a:t>
            </a:r>
            <a:r>
              <a:rPr dirty="0" sz="2000">
                <a:latin typeface="Times New Roman"/>
                <a:cs typeface="Times New Roman"/>
              </a:rPr>
              <a:t> и</a:t>
            </a:r>
            <a:r>
              <a:rPr dirty="0" sz="2000" spc="5">
                <a:latin typeface="Times New Roman"/>
                <a:cs typeface="Times New Roman"/>
              </a:rPr>
              <a:t> </a:t>
            </a:r>
            <a:r>
              <a:rPr dirty="0" sz="2000" spc="-5">
                <a:latin typeface="Times New Roman"/>
                <a:cs typeface="Times New Roman"/>
              </a:rPr>
              <a:t>недочеты,</a:t>
            </a:r>
            <a:r>
              <a:rPr dirty="0" sz="2000">
                <a:latin typeface="Times New Roman"/>
                <a:cs typeface="Times New Roman"/>
              </a:rPr>
              <a:t> и</a:t>
            </a:r>
            <a:r>
              <a:rPr dirty="0" sz="2000" spc="5">
                <a:latin typeface="Times New Roman"/>
                <a:cs typeface="Times New Roman"/>
              </a:rPr>
              <a:t> </a:t>
            </a:r>
            <a:r>
              <a:rPr dirty="0" sz="2000">
                <a:latin typeface="Times New Roman"/>
                <a:cs typeface="Times New Roman"/>
              </a:rPr>
              <a:t>с </a:t>
            </a:r>
            <a:r>
              <a:rPr dirty="0" sz="2000" spc="5">
                <a:latin typeface="Times New Roman"/>
                <a:cs typeface="Times New Roman"/>
              </a:rPr>
              <a:t> </a:t>
            </a:r>
            <a:r>
              <a:rPr dirty="0" sz="2000">
                <a:latin typeface="Times New Roman"/>
                <a:cs typeface="Times New Roman"/>
              </a:rPr>
              <a:t>учетом</a:t>
            </a:r>
            <a:r>
              <a:rPr dirty="0" sz="2000" spc="-55">
                <a:latin typeface="Times New Roman"/>
                <a:cs typeface="Times New Roman"/>
              </a:rPr>
              <a:t> </a:t>
            </a:r>
            <a:r>
              <a:rPr dirty="0" sz="2000" spc="-5">
                <a:latin typeface="Times New Roman"/>
                <a:cs typeface="Times New Roman"/>
              </a:rPr>
              <a:t>этого</a:t>
            </a:r>
            <a:r>
              <a:rPr dirty="0" sz="2000" spc="-15">
                <a:latin typeface="Times New Roman"/>
                <a:cs typeface="Times New Roman"/>
              </a:rPr>
              <a:t> </a:t>
            </a:r>
            <a:r>
              <a:rPr dirty="0" sz="2000" spc="-5">
                <a:latin typeface="Times New Roman"/>
                <a:cs typeface="Times New Roman"/>
              </a:rPr>
              <a:t>намечает</a:t>
            </a:r>
            <a:r>
              <a:rPr dirty="0" sz="2000" spc="-30">
                <a:latin typeface="Times New Roman"/>
                <a:cs typeface="Times New Roman"/>
              </a:rPr>
              <a:t> </a:t>
            </a:r>
            <a:r>
              <a:rPr dirty="0" sz="2000">
                <a:latin typeface="Times New Roman"/>
                <a:cs typeface="Times New Roman"/>
              </a:rPr>
              <a:t>работу</a:t>
            </a:r>
            <a:r>
              <a:rPr dirty="0" sz="2000" spc="-45">
                <a:latin typeface="Times New Roman"/>
                <a:cs typeface="Times New Roman"/>
              </a:rPr>
              <a:t> </a:t>
            </a:r>
            <a:r>
              <a:rPr dirty="0" sz="2000">
                <a:latin typeface="Times New Roman"/>
                <a:cs typeface="Times New Roman"/>
              </a:rPr>
              <a:t>в</a:t>
            </a:r>
            <a:r>
              <a:rPr dirty="0" sz="2000" spc="-10">
                <a:latin typeface="Times New Roman"/>
                <a:cs typeface="Times New Roman"/>
              </a:rPr>
              <a:t> </a:t>
            </a:r>
            <a:r>
              <a:rPr dirty="0" sz="2000" spc="-5">
                <a:latin typeface="Times New Roman"/>
                <a:cs typeface="Times New Roman"/>
              </a:rPr>
              <a:t>следующем</a:t>
            </a:r>
            <a:r>
              <a:rPr dirty="0" sz="2000" spc="-45">
                <a:latin typeface="Times New Roman"/>
                <a:cs typeface="Times New Roman"/>
              </a:rPr>
              <a:t> </a:t>
            </a:r>
            <a:r>
              <a:rPr dirty="0" sz="2000" spc="-5">
                <a:latin typeface="Times New Roman"/>
                <a:cs typeface="Times New Roman"/>
              </a:rPr>
              <a:t>году.</a:t>
            </a:r>
            <a:endParaRPr sz="20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3259963" y="818134"/>
            <a:ext cx="2704465" cy="391160"/>
          </a:xfrm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b="1">
                <a:latin typeface="Times New Roman"/>
                <a:cs typeface="Times New Roman"/>
              </a:rPr>
              <a:t>1.</a:t>
            </a:r>
            <a:r>
              <a:rPr dirty="0" spc="-85" b="1">
                <a:latin typeface="Times New Roman"/>
                <a:cs typeface="Times New Roman"/>
              </a:rPr>
              <a:t> </a:t>
            </a:r>
            <a:r>
              <a:rPr dirty="0" spc="-5" b="1">
                <a:latin typeface="Times New Roman"/>
                <a:cs typeface="Times New Roman"/>
              </a:rPr>
              <a:t>Локальные</a:t>
            </a:r>
            <a:r>
              <a:rPr dirty="0" spc="-55" b="1">
                <a:latin typeface="Times New Roman"/>
                <a:cs typeface="Times New Roman"/>
              </a:rPr>
              <a:t> </a:t>
            </a:r>
            <a:r>
              <a:rPr dirty="0" b="1">
                <a:latin typeface="Times New Roman"/>
                <a:cs typeface="Times New Roman"/>
              </a:rPr>
              <a:t>акты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727963" y="1545082"/>
            <a:ext cx="7531100" cy="331724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ctr" marL="250190" marR="5080">
              <a:lnSpc>
                <a:spcPct val="100000"/>
              </a:lnSpc>
              <a:spcBef>
                <a:spcPts val="100"/>
              </a:spcBef>
            </a:pPr>
            <a:r>
              <a:rPr dirty="0" sz="2400">
                <a:latin typeface="Times New Roman"/>
                <a:cs typeface="Times New Roman"/>
              </a:rPr>
              <a:t>В </a:t>
            </a:r>
            <a:r>
              <a:rPr dirty="0" sz="2400" spc="-5">
                <a:latin typeface="Times New Roman"/>
                <a:cs typeface="Times New Roman"/>
              </a:rPr>
              <a:t>перечень </a:t>
            </a:r>
            <a:r>
              <a:rPr dirty="0" sz="2400">
                <a:latin typeface="Times New Roman"/>
                <a:cs typeface="Times New Roman"/>
              </a:rPr>
              <a:t>основной </a:t>
            </a:r>
            <a:r>
              <a:rPr dirty="0" sz="2400" spc="-5">
                <a:latin typeface="Times New Roman"/>
                <a:cs typeface="Times New Roman"/>
              </a:rPr>
              <a:t>документации воспитателя вошли </a:t>
            </a:r>
            <a:r>
              <a:rPr dirty="0" sz="2400" spc="-585">
                <a:latin typeface="Times New Roman"/>
                <a:cs typeface="Times New Roman"/>
              </a:rPr>
              <a:t> </a:t>
            </a:r>
            <a:r>
              <a:rPr dirty="0" sz="2400" spc="-5">
                <a:latin typeface="Times New Roman"/>
                <a:cs typeface="Times New Roman"/>
              </a:rPr>
              <a:t>локальные</a:t>
            </a:r>
            <a:r>
              <a:rPr dirty="0" sz="2400" spc="-15">
                <a:latin typeface="Times New Roman"/>
                <a:cs typeface="Times New Roman"/>
              </a:rPr>
              <a:t> </a:t>
            </a:r>
            <a:r>
              <a:rPr dirty="0" sz="2400">
                <a:latin typeface="Times New Roman"/>
                <a:cs typeface="Times New Roman"/>
              </a:rPr>
              <a:t>акты</a:t>
            </a:r>
            <a:r>
              <a:rPr dirty="0" sz="2400" spc="-10">
                <a:latin typeface="Times New Roman"/>
                <a:cs typeface="Times New Roman"/>
              </a:rPr>
              <a:t> </a:t>
            </a:r>
            <a:r>
              <a:rPr dirty="0" sz="2400" spc="-5">
                <a:latin typeface="Times New Roman"/>
                <a:cs typeface="Times New Roman"/>
              </a:rPr>
              <a:t>по</a:t>
            </a:r>
            <a:r>
              <a:rPr dirty="0" sz="2400">
                <a:latin typeface="Times New Roman"/>
                <a:cs typeface="Times New Roman"/>
              </a:rPr>
              <a:t> </a:t>
            </a:r>
            <a:r>
              <a:rPr dirty="0" sz="2400" spc="-5">
                <a:latin typeface="Times New Roman"/>
                <a:cs typeface="Times New Roman"/>
              </a:rPr>
              <a:t>обеспечению</a:t>
            </a:r>
            <a:r>
              <a:rPr dirty="0" sz="2400" spc="-10">
                <a:latin typeface="Times New Roman"/>
                <a:cs typeface="Times New Roman"/>
              </a:rPr>
              <a:t> </a:t>
            </a:r>
            <a:r>
              <a:rPr dirty="0" sz="2400" spc="-5">
                <a:latin typeface="Times New Roman"/>
                <a:cs typeface="Times New Roman"/>
              </a:rPr>
              <a:t>деятельности</a:t>
            </a:r>
            <a:endParaRPr sz="2400">
              <a:latin typeface="Times New Roman"/>
              <a:cs typeface="Times New Roman"/>
            </a:endParaRPr>
          </a:p>
          <a:p>
            <a:pPr algn="ctr" marL="238125">
              <a:lnSpc>
                <a:spcPct val="100000"/>
              </a:lnSpc>
            </a:pPr>
            <a:r>
              <a:rPr dirty="0" sz="2400" spc="-5">
                <a:latin typeface="Times New Roman"/>
                <a:cs typeface="Times New Roman"/>
              </a:rPr>
              <a:t>воспитателя</a:t>
            </a:r>
            <a:r>
              <a:rPr dirty="0" sz="2400" spc="-25">
                <a:latin typeface="Times New Roman"/>
                <a:cs typeface="Times New Roman"/>
              </a:rPr>
              <a:t> </a:t>
            </a:r>
            <a:r>
              <a:rPr dirty="0" sz="2400">
                <a:latin typeface="Times New Roman"/>
                <a:cs typeface="Times New Roman"/>
              </a:rPr>
              <a:t>(срок</a:t>
            </a:r>
            <a:r>
              <a:rPr dirty="0" sz="2400" spc="-40">
                <a:latin typeface="Times New Roman"/>
                <a:cs typeface="Times New Roman"/>
              </a:rPr>
              <a:t> </a:t>
            </a:r>
            <a:r>
              <a:rPr dirty="0" sz="2400" spc="-5">
                <a:latin typeface="Times New Roman"/>
                <a:cs typeface="Times New Roman"/>
              </a:rPr>
              <a:t>хранения</a:t>
            </a:r>
            <a:r>
              <a:rPr dirty="0" sz="2400" spc="-20">
                <a:latin typeface="Times New Roman"/>
                <a:cs typeface="Times New Roman"/>
              </a:rPr>
              <a:t> </a:t>
            </a:r>
            <a:r>
              <a:rPr dirty="0" sz="2400">
                <a:latin typeface="Times New Roman"/>
                <a:cs typeface="Times New Roman"/>
              </a:rPr>
              <a:t>–</a:t>
            </a:r>
            <a:r>
              <a:rPr dirty="0" sz="2400" spc="-30">
                <a:latin typeface="Times New Roman"/>
                <a:cs typeface="Times New Roman"/>
              </a:rPr>
              <a:t> </a:t>
            </a:r>
            <a:r>
              <a:rPr dirty="0" sz="2400" spc="-5">
                <a:latin typeface="Times New Roman"/>
                <a:cs typeface="Times New Roman"/>
              </a:rPr>
              <a:t>постоянно)</a:t>
            </a:r>
            <a:endParaRPr sz="24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10"/>
              </a:spcBef>
            </a:pPr>
            <a:endParaRPr sz="25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</a:pPr>
            <a:r>
              <a:rPr dirty="0" sz="2400">
                <a:latin typeface="Times New Roman"/>
                <a:cs typeface="Times New Roman"/>
              </a:rPr>
              <a:t>1.1.</a:t>
            </a:r>
            <a:r>
              <a:rPr dirty="0" sz="2400" spc="-15">
                <a:latin typeface="Times New Roman"/>
                <a:cs typeface="Times New Roman"/>
              </a:rPr>
              <a:t> </a:t>
            </a:r>
            <a:r>
              <a:rPr dirty="0" sz="2400" spc="-5">
                <a:latin typeface="Times New Roman"/>
                <a:cs typeface="Times New Roman"/>
              </a:rPr>
              <a:t>Должностная</a:t>
            </a:r>
            <a:r>
              <a:rPr dirty="0" sz="2400">
                <a:latin typeface="Times New Roman"/>
                <a:cs typeface="Times New Roman"/>
              </a:rPr>
              <a:t> </a:t>
            </a:r>
            <a:r>
              <a:rPr dirty="0" sz="2400" spc="-5">
                <a:latin typeface="Times New Roman"/>
                <a:cs typeface="Times New Roman"/>
              </a:rPr>
              <a:t>инструкция воспитателя.</a:t>
            </a:r>
            <a:endParaRPr sz="24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50"/>
              </a:spcBef>
            </a:pPr>
            <a:endParaRPr sz="245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</a:pPr>
            <a:r>
              <a:rPr dirty="0" sz="2400">
                <a:latin typeface="Times New Roman"/>
                <a:cs typeface="Times New Roman"/>
              </a:rPr>
              <a:t>1.</a:t>
            </a:r>
            <a:r>
              <a:rPr dirty="0" sz="2400" spc="-10">
                <a:latin typeface="Times New Roman"/>
                <a:cs typeface="Times New Roman"/>
              </a:rPr>
              <a:t> </a:t>
            </a:r>
            <a:r>
              <a:rPr dirty="0" sz="2400">
                <a:latin typeface="Times New Roman"/>
                <a:cs typeface="Times New Roman"/>
              </a:rPr>
              <a:t>2.</a:t>
            </a:r>
            <a:r>
              <a:rPr dirty="0" sz="2400" spc="-35">
                <a:latin typeface="Times New Roman"/>
                <a:cs typeface="Times New Roman"/>
              </a:rPr>
              <a:t> </a:t>
            </a:r>
            <a:r>
              <a:rPr dirty="0" sz="2400" spc="-5">
                <a:latin typeface="Times New Roman"/>
                <a:cs typeface="Times New Roman"/>
              </a:rPr>
              <a:t>Инструкция</a:t>
            </a:r>
            <a:r>
              <a:rPr dirty="0" sz="2400" spc="-15">
                <a:latin typeface="Times New Roman"/>
                <a:cs typeface="Times New Roman"/>
              </a:rPr>
              <a:t> </a:t>
            </a:r>
            <a:r>
              <a:rPr dirty="0" sz="2400" spc="-5">
                <a:latin typeface="Times New Roman"/>
                <a:cs typeface="Times New Roman"/>
              </a:rPr>
              <a:t>по</a:t>
            </a:r>
            <a:r>
              <a:rPr dirty="0" sz="2400" spc="-35">
                <a:latin typeface="Times New Roman"/>
                <a:cs typeface="Times New Roman"/>
              </a:rPr>
              <a:t> </a:t>
            </a:r>
            <a:r>
              <a:rPr dirty="0" sz="2400">
                <a:latin typeface="Times New Roman"/>
                <a:cs typeface="Times New Roman"/>
              </a:rPr>
              <a:t>охране</a:t>
            </a:r>
            <a:r>
              <a:rPr dirty="0" sz="2400" spc="-20">
                <a:latin typeface="Times New Roman"/>
                <a:cs typeface="Times New Roman"/>
              </a:rPr>
              <a:t> </a:t>
            </a:r>
            <a:r>
              <a:rPr dirty="0" sz="2400">
                <a:latin typeface="Times New Roman"/>
                <a:cs typeface="Times New Roman"/>
              </a:rPr>
              <a:t>жизни</a:t>
            </a:r>
            <a:r>
              <a:rPr dirty="0" sz="2400" spc="-20">
                <a:latin typeface="Times New Roman"/>
                <a:cs typeface="Times New Roman"/>
              </a:rPr>
              <a:t> </a:t>
            </a:r>
            <a:r>
              <a:rPr dirty="0" sz="2400">
                <a:latin typeface="Times New Roman"/>
                <a:cs typeface="Times New Roman"/>
              </a:rPr>
              <a:t>и</a:t>
            </a:r>
            <a:r>
              <a:rPr dirty="0" sz="2400" spc="-25">
                <a:latin typeface="Times New Roman"/>
                <a:cs typeface="Times New Roman"/>
              </a:rPr>
              <a:t> </a:t>
            </a:r>
            <a:r>
              <a:rPr dirty="0" sz="2400">
                <a:latin typeface="Times New Roman"/>
                <a:cs typeface="Times New Roman"/>
              </a:rPr>
              <a:t>здоровья</a:t>
            </a:r>
            <a:r>
              <a:rPr dirty="0" sz="2400" spc="-20">
                <a:latin typeface="Times New Roman"/>
                <a:cs typeface="Times New Roman"/>
              </a:rPr>
              <a:t> </a:t>
            </a:r>
            <a:r>
              <a:rPr dirty="0" sz="2400">
                <a:latin typeface="Times New Roman"/>
                <a:cs typeface="Times New Roman"/>
              </a:rPr>
              <a:t>детей.</a:t>
            </a:r>
            <a:endParaRPr sz="24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5"/>
              </a:spcBef>
            </a:pPr>
            <a:endParaRPr sz="25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spcBef>
                <a:spcPts val="5"/>
              </a:spcBef>
            </a:pPr>
            <a:r>
              <a:rPr dirty="0" sz="2400">
                <a:latin typeface="Times New Roman"/>
                <a:cs typeface="Times New Roman"/>
              </a:rPr>
              <a:t>1.3.</a:t>
            </a:r>
            <a:r>
              <a:rPr dirty="0" sz="2400" spc="-60">
                <a:latin typeface="Times New Roman"/>
                <a:cs typeface="Times New Roman"/>
              </a:rPr>
              <a:t> </a:t>
            </a:r>
            <a:r>
              <a:rPr dirty="0" sz="2400" spc="-5">
                <a:latin typeface="Times New Roman"/>
                <a:cs typeface="Times New Roman"/>
              </a:rPr>
              <a:t>Инструкция</a:t>
            </a:r>
            <a:r>
              <a:rPr dirty="0" sz="2400" spc="-70">
                <a:latin typeface="Times New Roman"/>
                <a:cs typeface="Times New Roman"/>
              </a:rPr>
              <a:t> </a:t>
            </a:r>
            <a:r>
              <a:rPr dirty="0" sz="2400" spc="-5">
                <a:latin typeface="Times New Roman"/>
                <a:cs typeface="Times New Roman"/>
              </a:rPr>
              <a:t>по</a:t>
            </a:r>
            <a:r>
              <a:rPr dirty="0" sz="2400" spc="-55">
                <a:latin typeface="Times New Roman"/>
                <a:cs typeface="Times New Roman"/>
              </a:rPr>
              <a:t> </a:t>
            </a:r>
            <a:r>
              <a:rPr dirty="0" sz="2400">
                <a:latin typeface="Times New Roman"/>
                <a:cs typeface="Times New Roman"/>
              </a:rPr>
              <a:t>охране</a:t>
            </a:r>
            <a:r>
              <a:rPr dirty="0" sz="2400" spc="-40">
                <a:latin typeface="Times New Roman"/>
                <a:cs typeface="Times New Roman"/>
              </a:rPr>
              <a:t> </a:t>
            </a:r>
            <a:r>
              <a:rPr dirty="0" sz="2400" spc="-5">
                <a:latin typeface="Times New Roman"/>
                <a:cs typeface="Times New Roman"/>
              </a:rPr>
              <a:t>труда.</a:t>
            </a:r>
            <a:endParaRPr sz="2400">
              <a:latin typeface="Times New Roman"/>
              <a:cs typeface="Times New Roman"/>
            </a:endParaRPr>
          </a:p>
        </p:txBody>
      </p:sp>
      <p:pic>
        <p:nvPicPr>
          <p:cNvPr id="4" name="object 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7070725" y="4383963"/>
            <a:ext cx="1502409" cy="1612137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7569200" y="4817694"/>
            <a:ext cx="1232534" cy="1231011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817880" y="818134"/>
            <a:ext cx="7577455" cy="391160"/>
          </a:xfrm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b="1">
                <a:latin typeface="Times New Roman"/>
                <a:cs typeface="Times New Roman"/>
              </a:rPr>
              <a:t>2. </a:t>
            </a:r>
            <a:r>
              <a:rPr dirty="0" spc="-5" b="1">
                <a:latin typeface="Times New Roman"/>
                <a:cs typeface="Times New Roman"/>
              </a:rPr>
              <a:t>Документация</a:t>
            </a:r>
            <a:r>
              <a:rPr dirty="0" spc="-35" b="1">
                <a:latin typeface="Times New Roman"/>
                <a:cs typeface="Times New Roman"/>
              </a:rPr>
              <a:t> </a:t>
            </a:r>
            <a:r>
              <a:rPr dirty="0" spc="-5" b="1">
                <a:latin typeface="Times New Roman"/>
                <a:cs typeface="Times New Roman"/>
              </a:rPr>
              <a:t>по</a:t>
            </a:r>
            <a:r>
              <a:rPr dirty="0" spc="-45" b="1">
                <a:latin typeface="Times New Roman"/>
                <a:cs typeface="Times New Roman"/>
              </a:rPr>
              <a:t> </a:t>
            </a:r>
            <a:r>
              <a:rPr dirty="0" spc="-5" b="1">
                <a:latin typeface="Times New Roman"/>
                <a:cs typeface="Times New Roman"/>
              </a:rPr>
              <a:t>организации</a:t>
            </a:r>
            <a:r>
              <a:rPr dirty="0" spc="-30" b="1">
                <a:latin typeface="Times New Roman"/>
                <a:cs typeface="Times New Roman"/>
              </a:rPr>
              <a:t> </a:t>
            </a:r>
            <a:r>
              <a:rPr dirty="0" b="1">
                <a:latin typeface="Times New Roman"/>
                <a:cs typeface="Times New Roman"/>
              </a:rPr>
              <a:t>работы</a:t>
            </a:r>
            <a:r>
              <a:rPr dirty="0" spc="-50" b="1">
                <a:latin typeface="Times New Roman"/>
                <a:cs typeface="Times New Roman"/>
              </a:rPr>
              <a:t> </a:t>
            </a:r>
            <a:r>
              <a:rPr dirty="0" spc="-5" b="1">
                <a:latin typeface="Times New Roman"/>
                <a:cs typeface="Times New Roman"/>
              </a:rPr>
              <a:t>воспитателя: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727963" y="1426210"/>
            <a:ext cx="7660640" cy="368046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 marR="761365">
              <a:lnSpc>
                <a:spcPct val="100000"/>
              </a:lnSpc>
              <a:spcBef>
                <a:spcPts val="95"/>
              </a:spcBef>
            </a:pPr>
            <a:r>
              <a:rPr dirty="0" sz="1600" spc="-10">
                <a:latin typeface="Times New Roman"/>
                <a:cs typeface="Times New Roman"/>
              </a:rPr>
              <a:t>2.1. </a:t>
            </a:r>
            <a:r>
              <a:rPr dirty="0" sz="1600" spc="-5">
                <a:latin typeface="Times New Roman"/>
                <a:cs typeface="Times New Roman"/>
              </a:rPr>
              <a:t>Рабочая программа, которая составлена в рамках реализации ФОП ДОО </a:t>
            </a:r>
            <a:r>
              <a:rPr dirty="0" sz="1600" spc="-10">
                <a:latin typeface="Times New Roman"/>
                <a:cs typeface="Times New Roman"/>
              </a:rPr>
              <a:t>по </a:t>
            </a:r>
            <a:r>
              <a:rPr dirty="0" sz="1600" spc="-385">
                <a:latin typeface="Times New Roman"/>
                <a:cs typeface="Times New Roman"/>
              </a:rPr>
              <a:t> </a:t>
            </a:r>
            <a:r>
              <a:rPr dirty="0" sz="1600" spc="-5">
                <a:latin typeface="Times New Roman"/>
                <a:cs typeface="Times New Roman"/>
              </a:rPr>
              <a:t>возрастным</a:t>
            </a:r>
            <a:r>
              <a:rPr dirty="0" sz="1600" spc="-10">
                <a:latin typeface="Times New Roman"/>
                <a:cs typeface="Times New Roman"/>
              </a:rPr>
              <a:t> </a:t>
            </a:r>
            <a:r>
              <a:rPr dirty="0" sz="1600" spc="-5">
                <a:latin typeface="Times New Roman"/>
                <a:cs typeface="Times New Roman"/>
              </a:rPr>
              <a:t>группам</a:t>
            </a:r>
            <a:r>
              <a:rPr dirty="0" sz="1600">
                <a:latin typeface="Times New Roman"/>
                <a:cs typeface="Times New Roman"/>
              </a:rPr>
              <a:t> </a:t>
            </a:r>
            <a:r>
              <a:rPr dirty="0" sz="1600" spc="-5">
                <a:latin typeface="Times New Roman"/>
                <a:cs typeface="Times New Roman"/>
              </a:rPr>
              <a:t>на</a:t>
            </a:r>
            <a:r>
              <a:rPr dirty="0" sz="1600" spc="10">
                <a:latin typeface="Times New Roman"/>
                <a:cs typeface="Times New Roman"/>
              </a:rPr>
              <a:t> </a:t>
            </a:r>
            <a:r>
              <a:rPr dirty="0" sz="1600" spc="-5">
                <a:latin typeface="Times New Roman"/>
                <a:cs typeface="Times New Roman"/>
              </a:rPr>
              <a:t>учебный</a:t>
            </a:r>
            <a:r>
              <a:rPr dirty="0" sz="1600" spc="5">
                <a:latin typeface="Times New Roman"/>
                <a:cs typeface="Times New Roman"/>
              </a:rPr>
              <a:t> </a:t>
            </a:r>
            <a:r>
              <a:rPr dirty="0" sz="1600" spc="-5">
                <a:latin typeface="Times New Roman"/>
                <a:cs typeface="Times New Roman"/>
              </a:rPr>
              <a:t>год.</a:t>
            </a:r>
            <a:r>
              <a:rPr dirty="0" sz="1600">
                <a:latin typeface="Times New Roman"/>
                <a:cs typeface="Times New Roman"/>
              </a:rPr>
              <a:t> </a:t>
            </a:r>
            <a:r>
              <a:rPr dirty="0" sz="1600" spc="-5">
                <a:latin typeface="Times New Roman"/>
                <a:cs typeface="Times New Roman"/>
              </a:rPr>
              <a:t>В</a:t>
            </a:r>
            <a:r>
              <a:rPr dirty="0" sz="1600">
                <a:latin typeface="Times New Roman"/>
                <a:cs typeface="Times New Roman"/>
              </a:rPr>
              <a:t> </a:t>
            </a:r>
            <a:r>
              <a:rPr dirty="0" sz="1600" spc="-10">
                <a:latin typeface="Times New Roman"/>
                <a:cs typeface="Times New Roman"/>
              </a:rPr>
              <a:t>ней</a:t>
            </a:r>
            <a:r>
              <a:rPr dirty="0" sz="1600" spc="5">
                <a:latin typeface="Times New Roman"/>
                <a:cs typeface="Times New Roman"/>
              </a:rPr>
              <a:t> </a:t>
            </a:r>
            <a:r>
              <a:rPr dirty="0" sz="1600" spc="-5">
                <a:latin typeface="Times New Roman"/>
                <a:cs typeface="Times New Roman"/>
              </a:rPr>
              <a:t>отражены основные</a:t>
            </a:r>
            <a:r>
              <a:rPr dirty="0" sz="1600" spc="10">
                <a:latin typeface="Times New Roman"/>
                <a:cs typeface="Times New Roman"/>
              </a:rPr>
              <a:t> </a:t>
            </a:r>
            <a:r>
              <a:rPr dirty="0" sz="1600" spc="-5">
                <a:latin typeface="Times New Roman"/>
                <a:cs typeface="Times New Roman"/>
              </a:rPr>
              <a:t>направления </a:t>
            </a:r>
            <a:r>
              <a:rPr dirty="0" sz="1600">
                <a:latin typeface="Times New Roman"/>
                <a:cs typeface="Times New Roman"/>
              </a:rPr>
              <a:t> </a:t>
            </a:r>
            <a:r>
              <a:rPr dirty="0" sz="1600" spc="-5">
                <a:latin typeface="Times New Roman"/>
                <a:cs typeface="Times New Roman"/>
              </a:rPr>
              <a:t>воспитательно</a:t>
            </a:r>
            <a:r>
              <a:rPr dirty="0" sz="1600" spc="15">
                <a:latin typeface="Times New Roman"/>
                <a:cs typeface="Times New Roman"/>
              </a:rPr>
              <a:t> </a:t>
            </a:r>
            <a:r>
              <a:rPr dirty="0" sz="1600" spc="-5">
                <a:latin typeface="Times New Roman"/>
                <a:cs typeface="Times New Roman"/>
              </a:rPr>
              <a:t>–</a:t>
            </a:r>
            <a:r>
              <a:rPr dirty="0" sz="1600" spc="5">
                <a:latin typeface="Times New Roman"/>
                <a:cs typeface="Times New Roman"/>
              </a:rPr>
              <a:t> </a:t>
            </a:r>
            <a:r>
              <a:rPr dirty="0" sz="1600" spc="-5">
                <a:latin typeface="Times New Roman"/>
                <a:cs typeface="Times New Roman"/>
              </a:rPr>
              <a:t>образовательной</a:t>
            </a:r>
            <a:r>
              <a:rPr dirty="0" sz="1600" spc="5">
                <a:latin typeface="Times New Roman"/>
                <a:cs typeface="Times New Roman"/>
              </a:rPr>
              <a:t> </a:t>
            </a:r>
            <a:r>
              <a:rPr dirty="0" sz="1600" spc="-5">
                <a:latin typeface="Times New Roman"/>
                <a:cs typeface="Times New Roman"/>
              </a:rPr>
              <a:t>работы</a:t>
            </a:r>
            <a:r>
              <a:rPr dirty="0" sz="1600" spc="-30">
                <a:latin typeface="Times New Roman"/>
                <a:cs typeface="Times New Roman"/>
              </a:rPr>
              <a:t> </a:t>
            </a:r>
            <a:r>
              <a:rPr dirty="0" sz="1600" spc="-5">
                <a:latin typeface="Times New Roman"/>
                <a:cs typeface="Times New Roman"/>
              </a:rPr>
              <a:t>с</a:t>
            </a:r>
            <a:r>
              <a:rPr dirty="0" sz="1600" spc="-15">
                <a:latin typeface="Times New Roman"/>
                <a:cs typeface="Times New Roman"/>
              </a:rPr>
              <a:t> </a:t>
            </a:r>
            <a:r>
              <a:rPr dirty="0" sz="1600">
                <a:latin typeface="Times New Roman"/>
                <a:cs typeface="Times New Roman"/>
              </a:rPr>
              <a:t>детьми</a:t>
            </a:r>
            <a:r>
              <a:rPr dirty="0" sz="1600" spc="-10">
                <a:latin typeface="Times New Roman"/>
                <a:cs typeface="Times New Roman"/>
              </a:rPr>
              <a:t> </a:t>
            </a:r>
            <a:r>
              <a:rPr dirty="0" sz="1600" spc="-5">
                <a:latin typeface="Times New Roman"/>
                <a:cs typeface="Times New Roman"/>
              </a:rPr>
              <a:t>определенного</a:t>
            </a:r>
            <a:r>
              <a:rPr dirty="0" sz="1600" spc="25">
                <a:latin typeface="Times New Roman"/>
                <a:cs typeface="Times New Roman"/>
              </a:rPr>
              <a:t> </a:t>
            </a:r>
            <a:r>
              <a:rPr dirty="0" sz="1600" spc="-5">
                <a:latin typeface="Times New Roman"/>
                <a:cs typeface="Times New Roman"/>
              </a:rPr>
              <a:t>возраста.</a:t>
            </a:r>
            <a:endParaRPr sz="16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25"/>
              </a:spcBef>
            </a:pPr>
            <a:endParaRPr sz="1650">
              <a:latin typeface="Times New Roman"/>
              <a:cs typeface="Times New Roman"/>
            </a:endParaRPr>
          </a:p>
          <a:p>
            <a:pPr algn="just" marL="12700">
              <a:lnSpc>
                <a:spcPts val="1914"/>
              </a:lnSpc>
            </a:pPr>
            <a:r>
              <a:rPr dirty="0" sz="1600" spc="-5">
                <a:latin typeface="Times New Roman"/>
                <a:cs typeface="Times New Roman"/>
              </a:rPr>
              <a:t>2.2.1.</a:t>
            </a:r>
            <a:r>
              <a:rPr dirty="0" sz="1600" spc="-75">
                <a:latin typeface="Times New Roman"/>
                <a:cs typeface="Times New Roman"/>
              </a:rPr>
              <a:t> </a:t>
            </a:r>
            <a:r>
              <a:rPr dirty="0" sz="1600" spc="-10">
                <a:latin typeface="Times New Roman"/>
                <a:cs typeface="Times New Roman"/>
              </a:rPr>
              <a:t>Комплексно-тематическое</a:t>
            </a:r>
            <a:r>
              <a:rPr dirty="0" sz="1600" spc="-35">
                <a:latin typeface="Times New Roman"/>
                <a:cs typeface="Times New Roman"/>
              </a:rPr>
              <a:t> </a:t>
            </a:r>
            <a:r>
              <a:rPr dirty="0" sz="1600" spc="-5">
                <a:latin typeface="Times New Roman"/>
                <a:cs typeface="Times New Roman"/>
              </a:rPr>
              <a:t>планирование.</a:t>
            </a:r>
            <a:endParaRPr sz="1600">
              <a:latin typeface="Times New Roman"/>
              <a:cs typeface="Times New Roman"/>
            </a:endParaRPr>
          </a:p>
          <a:p>
            <a:pPr algn="just" marL="12700" marR="843915">
              <a:lnSpc>
                <a:spcPts val="1920"/>
              </a:lnSpc>
              <a:spcBef>
                <a:spcPts val="60"/>
              </a:spcBef>
            </a:pPr>
            <a:r>
              <a:rPr dirty="0" sz="1600" spc="-10">
                <a:latin typeface="Times New Roman"/>
                <a:cs typeface="Times New Roman"/>
              </a:rPr>
              <a:t>Оно </a:t>
            </a:r>
            <a:r>
              <a:rPr dirty="0" sz="1600" spc="-5">
                <a:latin typeface="Times New Roman"/>
                <a:cs typeface="Times New Roman"/>
              </a:rPr>
              <a:t>построено на тематическом принципе и позволяет воспитателю </a:t>
            </a:r>
            <a:r>
              <a:rPr dirty="0" sz="1600">
                <a:latin typeface="Times New Roman"/>
                <a:cs typeface="Times New Roman"/>
              </a:rPr>
              <a:t>не </a:t>
            </a:r>
            <a:r>
              <a:rPr dirty="0" sz="1600" spc="-5">
                <a:latin typeface="Times New Roman"/>
                <a:cs typeface="Times New Roman"/>
              </a:rPr>
              <a:t>только </a:t>
            </a:r>
            <a:r>
              <a:rPr dirty="0" sz="1600" spc="-385">
                <a:latin typeface="Times New Roman"/>
                <a:cs typeface="Times New Roman"/>
              </a:rPr>
              <a:t> </a:t>
            </a:r>
            <a:r>
              <a:rPr dirty="0" sz="1600" spc="-5">
                <a:latin typeface="Times New Roman"/>
                <a:cs typeface="Times New Roman"/>
              </a:rPr>
              <a:t>планомерно</a:t>
            </a:r>
            <a:r>
              <a:rPr dirty="0" sz="1600" spc="15">
                <a:latin typeface="Times New Roman"/>
                <a:cs typeface="Times New Roman"/>
              </a:rPr>
              <a:t> </a:t>
            </a:r>
            <a:r>
              <a:rPr dirty="0" sz="1600" spc="-5">
                <a:latin typeface="Times New Roman"/>
                <a:cs typeface="Times New Roman"/>
              </a:rPr>
              <a:t>решать</a:t>
            </a:r>
            <a:r>
              <a:rPr dirty="0" sz="1600" spc="-20">
                <a:latin typeface="Times New Roman"/>
                <a:cs typeface="Times New Roman"/>
              </a:rPr>
              <a:t> </a:t>
            </a:r>
            <a:r>
              <a:rPr dirty="0" sz="1600" spc="-5">
                <a:latin typeface="Times New Roman"/>
                <a:cs typeface="Times New Roman"/>
              </a:rPr>
              <a:t>поставленные</a:t>
            </a:r>
            <a:r>
              <a:rPr dirty="0" sz="1600" spc="50">
                <a:latin typeface="Times New Roman"/>
                <a:cs typeface="Times New Roman"/>
              </a:rPr>
              <a:t> </a:t>
            </a:r>
            <a:r>
              <a:rPr dirty="0" sz="1600" spc="-5">
                <a:latin typeface="Times New Roman"/>
                <a:cs typeface="Times New Roman"/>
              </a:rPr>
              <a:t>задачи</a:t>
            </a:r>
            <a:r>
              <a:rPr dirty="0" sz="1600" spc="-25">
                <a:latin typeface="Times New Roman"/>
                <a:cs typeface="Times New Roman"/>
              </a:rPr>
              <a:t> </a:t>
            </a:r>
            <a:r>
              <a:rPr dirty="0" sz="1600" spc="-5">
                <a:latin typeface="Times New Roman"/>
                <a:cs typeface="Times New Roman"/>
              </a:rPr>
              <a:t>и</a:t>
            </a:r>
            <a:r>
              <a:rPr dirty="0" sz="1600" spc="-15">
                <a:latin typeface="Times New Roman"/>
                <a:cs typeface="Times New Roman"/>
              </a:rPr>
              <a:t> </a:t>
            </a:r>
            <a:r>
              <a:rPr dirty="0" sz="1600" spc="-5">
                <a:latin typeface="Times New Roman"/>
                <a:cs typeface="Times New Roman"/>
              </a:rPr>
              <a:t>легко</a:t>
            </a:r>
            <a:r>
              <a:rPr dirty="0" sz="1600" spc="-20">
                <a:latin typeface="Times New Roman"/>
                <a:cs typeface="Times New Roman"/>
              </a:rPr>
              <a:t> </a:t>
            </a:r>
            <a:r>
              <a:rPr dirty="0" sz="1600" spc="-5">
                <a:latin typeface="Times New Roman"/>
                <a:cs typeface="Times New Roman"/>
              </a:rPr>
              <a:t>вводить</a:t>
            </a:r>
            <a:r>
              <a:rPr dirty="0" sz="1600" spc="-30">
                <a:latin typeface="Times New Roman"/>
                <a:cs typeface="Times New Roman"/>
              </a:rPr>
              <a:t> </a:t>
            </a:r>
            <a:r>
              <a:rPr dirty="0" sz="1600" spc="-5">
                <a:latin typeface="Times New Roman"/>
                <a:cs typeface="Times New Roman"/>
              </a:rPr>
              <a:t>региональные</a:t>
            </a:r>
            <a:r>
              <a:rPr dirty="0" sz="1600" spc="15">
                <a:latin typeface="Times New Roman"/>
                <a:cs typeface="Times New Roman"/>
              </a:rPr>
              <a:t> </a:t>
            </a:r>
            <a:r>
              <a:rPr dirty="0" sz="1600" spc="-5">
                <a:latin typeface="Times New Roman"/>
                <a:cs typeface="Times New Roman"/>
              </a:rPr>
              <a:t>и</a:t>
            </a:r>
            <a:endParaRPr sz="1600">
              <a:latin typeface="Times New Roman"/>
              <a:cs typeface="Times New Roman"/>
            </a:endParaRPr>
          </a:p>
          <a:p>
            <a:pPr algn="just" marL="12700" marR="5080">
              <a:lnSpc>
                <a:spcPts val="1910"/>
              </a:lnSpc>
              <a:spcBef>
                <a:spcPts val="10"/>
              </a:spcBef>
            </a:pPr>
            <a:r>
              <a:rPr dirty="0" sz="1600" spc="-5">
                <a:latin typeface="Times New Roman"/>
                <a:cs typeface="Times New Roman"/>
              </a:rPr>
              <a:t>этнокультурные компоненты, но и в зависимости от особенностей </a:t>
            </a:r>
            <a:r>
              <a:rPr dirty="0" sz="1600">
                <a:latin typeface="Times New Roman"/>
                <a:cs typeface="Times New Roman"/>
              </a:rPr>
              <a:t>своего </a:t>
            </a:r>
            <a:r>
              <a:rPr dirty="0" sz="1600" spc="-5">
                <a:latin typeface="Times New Roman"/>
                <a:cs typeface="Times New Roman"/>
              </a:rPr>
              <a:t>дошкольного </a:t>
            </a:r>
            <a:r>
              <a:rPr dirty="0" sz="1600">
                <a:latin typeface="Times New Roman"/>
                <a:cs typeface="Times New Roman"/>
              </a:rPr>
              <a:t> </a:t>
            </a:r>
            <a:r>
              <a:rPr dirty="0" sz="1600" spc="-5">
                <a:latin typeface="Times New Roman"/>
                <a:cs typeface="Times New Roman"/>
              </a:rPr>
              <a:t>учреждения по своему усмотрению частично или </a:t>
            </a:r>
            <a:r>
              <a:rPr dirty="0" sz="1600" spc="-10">
                <a:latin typeface="Times New Roman"/>
                <a:cs typeface="Times New Roman"/>
              </a:rPr>
              <a:t>полностью </a:t>
            </a:r>
            <a:r>
              <a:rPr dirty="0" sz="1600" spc="-5">
                <a:latin typeface="Times New Roman"/>
                <a:cs typeface="Times New Roman"/>
              </a:rPr>
              <a:t>менять темы или названия </a:t>
            </a:r>
            <a:r>
              <a:rPr dirty="0" sz="1600" spc="-385">
                <a:latin typeface="Times New Roman"/>
                <a:cs typeface="Times New Roman"/>
              </a:rPr>
              <a:t> </a:t>
            </a:r>
            <a:r>
              <a:rPr dirty="0" sz="1600" spc="-10">
                <a:latin typeface="Times New Roman"/>
                <a:cs typeface="Times New Roman"/>
              </a:rPr>
              <a:t>тем.</a:t>
            </a:r>
            <a:endParaRPr sz="16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25"/>
              </a:spcBef>
            </a:pPr>
            <a:endParaRPr sz="1600">
              <a:latin typeface="Times New Roman"/>
              <a:cs typeface="Times New Roman"/>
            </a:endParaRPr>
          </a:p>
          <a:p>
            <a:pPr marL="12700">
              <a:lnSpc>
                <a:spcPts val="1914"/>
              </a:lnSpc>
            </a:pPr>
            <a:r>
              <a:rPr dirty="0" sz="1600" spc="-10">
                <a:latin typeface="Times New Roman"/>
                <a:cs typeface="Times New Roman"/>
              </a:rPr>
              <a:t>2.2.</a:t>
            </a:r>
            <a:r>
              <a:rPr dirty="0" sz="1600" spc="50">
                <a:latin typeface="Times New Roman"/>
                <a:cs typeface="Times New Roman"/>
              </a:rPr>
              <a:t> </a:t>
            </a:r>
            <a:r>
              <a:rPr dirty="0" sz="1600" spc="-5">
                <a:latin typeface="Times New Roman"/>
                <a:cs typeface="Times New Roman"/>
              </a:rPr>
              <a:t>Календарный план</a:t>
            </a:r>
            <a:r>
              <a:rPr dirty="0" sz="1600" spc="-15">
                <a:latin typeface="Times New Roman"/>
                <a:cs typeface="Times New Roman"/>
              </a:rPr>
              <a:t> </a:t>
            </a:r>
            <a:r>
              <a:rPr dirty="0" sz="1600" spc="-5">
                <a:latin typeface="Times New Roman"/>
                <a:cs typeface="Times New Roman"/>
              </a:rPr>
              <a:t>воспитательно-образовательной</a:t>
            </a:r>
            <a:r>
              <a:rPr dirty="0" sz="1600" spc="5">
                <a:latin typeface="Times New Roman"/>
                <a:cs typeface="Times New Roman"/>
              </a:rPr>
              <a:t> </a:t>
            </a:r>
            <a:r>
              <a:rPr dirty="0" sz="1600" spc="-5">
                <a:latin typeface="Times New Roman"/>
                <a:cs typeface="Times New Roman"/>
              </a:rPr>
              <a:t>работы.</a:t>
            </a:r>
            <a:endParaRPr sz="1600">
              <a:latin typeface="Times New Roman"/>
              <a:cs typeface="Times New Roman"/>
            </a:endParaRPr>
          </a:p>
          <a:p>
            <a:pPr marL="12700">
              <a:lnSpc>
                <a:spcPts val="1914"/>
              </a:lnSpc>
            </a:pPr>
            <a:r>
              <a:rPr dirty="0" sz="1600" spc="-10">
                <a:latin typeface="Times New Roman"/>
                <a:cs typeface="Times New Roman"/>
              </a:rPr>
              <a:t>Для</a:t>
            </a:r>
            <a:r>
              <a:rPr dirty="0" sz="1600" spc="-70">
                <a:latin typeface="Times New Roman"/>
                <a:cs typeface="Times New Roman"/>
              </a:rPr>
              <a:t> </a:t>
            </a:r>
            <a:r>
              <a:rPr dirty="0" sz="1600" spc="-5">
                <a:latin typeface="Times New Roman"/>
                <a:cs typeface="Times New Roman"/>
              </a:rPr>
              <a:t>конкретизации</a:t>
            </a:r>
            <a:r>
              <a:rPr dirty="0" sz="1600" spc="-10">
                <a:latin typeface="Times New Roman"/>
                <a:cs typeface="Times New Roman"/>
              </a:rPr>
              <a:t> </a:t>
            </a:r>
            <a:r>
              <a:rPr dirty="0" sz="1600" spc="-5">
                <a:latin typeface="Times New Roman"/>
                <a:cs typeface="Times New Roman"/>
              </a:rPr>
              <a:t>и</a:t>
            </a:r>
            <a:r>
              <a:rPr dirty="0" sz="1600" spc="-60">
                <a:latin typeface="Times New Roman"/>
                <a:cs typeface="Times New Roman"/>
              </a:rPr>
              <a:t> </a:t>
            </a:r>
            <a:r>
              <a:rPr dirty="0" sz="1600" spc="-5">
                <a:latin typeface="Times New Roman"/>
                <a:cs typeface="Times New Roman"/>
              </a:rPr>
              <a:t>корректировки</a:t>
            </a:r>
            <a:r>
              <a:rPr dirty="0" sz="1600" spc="-60">
                <a:latin typeface="Times New Roman"/>
                <a:cs typeface="Times New Roman"/>
              </a:rPr>
              <a:t> </a:t>
            </a:r>
            <a:r>
              <a:rPr dirty="0" sz="1600" spc="-5">
                <a:latin typeface="Times New Roman"/>
                <a:cs typeface="Times New Roman"/>
              </a:rPr>
              <a:t>воспитательно-образовательной работы,</a:t>
            </a:r>
            <a:endParaRPr sz="1600">
              <a:latin typeface="Times New Roman"/>
              <a:cs typeface="Times New Roman"/>
            </a:endParaRPr>
          </a:p>
          <a:p>
            <a:pPr marL="12700" marR="138430">
              <a:lnSpc>
                <a:spcPts val="1930"/>
              </a:lnSpc>
              <a:spcBef>
                <a:spcPts val="60"/>
              </a:spcBef>
            </a:pPr>
            <a:r>
              <a:rPr dirty="0" sz="1600" spc="-5">
                <a:latin typeface="Times New Roman"/>
                <a:cs typeface="Times New Roman"/>
              </a:rPr>
              <a:t>предусмотренной комплексно-тематическим планом, воспитатель использует в работе </a:t>
            </a:r>
            <a:r>
              <a:rPr dirty="0" sz="1600" spc="-385">
                <a:latin typeface="Times New Roman"/>
                <a:cs typeface="Times New Roman"/>
              </a:rPr>
              <a:t> </a:t>
            </a:r>
            <a:r>
              <a:rPr dirty="0" sz="1600" spc="-5">
                <a:latin typeface="Times New Roman"/>
                <a:cs typeface="Times New Roman"/>
              </a:rPr>
              <a:t>календарный</a:t>
            </a:r>
            <a:r>
              <a:rPr dirty="0" sz="1600" spc="-15">
                <a:latin typeface="Times New Roman"/>
                <a:cs typeface="Times New Roman"/>
              </a:rPr>
              <a:t> </a:t>
            </a:r>
            <a:r>
              <a:rPr dirty="0" sz="1600" spc="-5">
                <a:latin typeface="Times New Roman"/>
                <a:cs typeface="Times New Roman"/>
              </a:rPr>
              <a:t>план.</a:t>
            </a:r>
            <a:endParaRPr sz="16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727963" y="818134"/>
            <a:ext cx="7767320" cy="507746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759460">
              <a:lnSpc>
                <a:spcPct val="100000"/>
              </a:lnSpc>
              <a:spcBef>
                <a:spcPts val="100"/>
              </a:spcBef>
            </a:pPr>
            <a:r>
              <a:rPr dirty="0" sz="2400" b="1">
                <a:latin typeface="Times New Roman"/>
                <a:cs typeface="Times New Roman"/>
              </a:rPr>
              <a:t>Недостатки</a:t>
            </a:r>
            <a:r>
              <a:rPr dirty="0" sz="2400" spc="-55" b="1">
                <a:latin typeface="Times New Roman"/>
                <a:cs typeface="Times New Roman"/>
              </a:rPr>
              <a:t> </a:t>
            </a:r>
            <a:r>
              <a:rPr dirty="0" sz="2400" b="1">
                <a:latin typeface="Times New Roman"/>
                <a:cs typeface="Times New Roman"/>
              </a:rPr>
              <a:t>и</a:t>
            </a:r>
            <a:r>
              <a:rPr dirty="0" sz="2400" spc="-40" b="1">
                <a:latin typeface="Times New Roman"/>
                <a:cs typeface="Times New Roman"/>
              </a:rPr>
              <a:t> </a:t>
            </a:r>
            <a:r>
              <a:rPr dirty="0" sz="2400" b="1">
                <a:latin typeface="Times New Roman"/>
                <a:cs typeface="Times New Roman"/>
              </a:rPr>
              <a:t>ошибки</a:t>
            </a:r>
            <a:r>
              <a:rPr dirty="0" sz="2400" spc="-35" b="1">
                <a:latin typeface="Times New Roman"/>
                <a:cs typeface="Times New Roman"/>
              </a:rPr>
              <a:t> </a:t>
            </a:r>
            <a:r>
              <a:rPr dirty="0" sz="2400" b="1">
                <a:latin typeface="Times New Roman"/>
                <a:cs typeface="Times New Roman"/>
              </a:rPr>
              <a:t>в</a:t>
            </a:r>
            <a:r>
              <a:rPr dirty="0" sz="2400" spc="-30" b="1">
                <a:latin typeface="Times New Roman"/>
                <a:cs typeface="Times New Roman"/>
              </a:rPr>
              <a:t> </a:t>
            </a:r>
            <a:r>
              <a:rPr dirty="0" sz="2400" spc="-5" b="1">
                <a:latin typeface="Times New Roman"/>
                <a:cs typeface="Times New Roman"/>
              </a:rPr>
              <a:t>календарных</a:t>
            </a:r>
            <a:r>
              <a:rPr dirty="0" sz="2400" spc="-15" b="1">
                <a:latin typeface="Times New Roman"/>
                <a:cs typeface="Times New Roman"/>
              </a:rPr>
              <a:t> </a:t>
            </a:r>
            <a:r>
              <a:rPr dirty="0" sz="2400" spc="-5" b="1">
                <a:latin typeface="Times New Roman"/>
                <a:cs typeface="Times New Roman"/>
              </a:rPr>
              <a:t>планах</a:t>
            </a:r>
            <a:endParaRPr sz="24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15"/>
              </a:spcBef>
            </a:pPr>
            <a:endParaRPr sz="2150">
              <a:latin typeface="Times New Roman"/>
              <a:cs typeface="Times New Roman"/>
            </a:endParaRPr>
          </a:p>
          <a:p>
            <a:pPr marL="12700" marR="17780">
              <a:lnSpc>
                <a:spcPts val="2860"/>
              </a:lnSpc>
              <a:buSzPct val="91666"/>
              <a:buFont typeface="Wingdings"/>
              <a:buChar char=""/>
              <a:tabLst>
                <a:tab pos="254000" algn="l"/>
              </a:tabLst>
            </a:pPr>
            <a:r>
              <a:rPr dirty="0" sz="2400">
                <a:latin typeface="Times New Roman"/>
                <a:cs typeface="Times New Roman"/>
              </a:rPr>
              <a:t>случаи</a:t>
            </a:r>
            <a:r>
              <a:rPr dirty="0" sz="2400" spc="110">
                <a:latin typeface="Times New Roman"/>
                <a:cs typeface="Times New Roman"/>
              </a:rPr>
              <a:t> </a:t>
            </a:r>
            <a:r>
              <a:rPr dirty="0" sz="2400" spc="-5">
                <a:latin typeface="Times New Roman"/>
                <a:cs typeface="Times New Roman"/>
              </a:rPr>
              <a:t>отсутствия</a:t>
            </a:r>
            <a:r>
              <a:rPr dirty="0" sz="2400" spc="110">
                <a:latin typeface="Times New Roman"/>
                <a:cs typeface="Times New Roman"/>
              </a:rPr>
              <a:t> </a:t>
            </a:r>
            <a:r>
              <a:rPr dirty="0" sz="2400">
                <a:latin typeface="Times New Roman"/>
                <a:cs typeface="Times New Roman"/>
              </a:rPr>
              <a:t>у</a:t>
            </a:r>
            <a:r>
              <a:rPr dirty="0" sz="2400" spc="155">
                <a:latin typeface="Times New Roman"/>
                <a:cs typeface="Times New Roman"/>
              </a:rPr>
              <a:t> </a:t>
            </a:r>
            <a:r>
              <a:rPr dirty="0" sz="2400" spc="-5">
                <a:latin typeface="Times New Roman"/>
                <a:cs typeface="Times New Roman"/>
              </a:rPr>
              <a:t>воспитателей</a:t>
            </a:r>
            <a:r>
              <a:rPr dirty="0" sz="2400" spc="130">
                <a:latin typeface="Times New Roman"/>
                <a:cs typeface="Times New Roman"/>
              </a:rPr>
              <a:t> </a:t>
            </a:r>
            <a:r>
              <a:rPr dirty="0" sz="2400" spc="-5">
                <a:latin typeface="Times New Roman"/>
                <a:cs typeface="Times New Roman"/>
              </a:rPr>
              <a:t>планов</a:t>
            </a:r>
            <a:r>
              <a:rPr dirty="0" sz="2400" spc="114">
                <a:latin typeface="Times New Roman"/>
                <a:cs typeface="Times New Roman"/>
              </a:rPr>
              <a:t> </a:t>
            </a:r>
            <a:r>
              <a:rPr dirty="0" sz="2400">
                <a:latin typeface="Times New Roman"/>
                <a:cs typeface="Times New Roman"/>
              </a:rPr>
              <a:t>работы,</a:t>
            </a:r>
            <a:r>
              <a:rPr dirty="0" sz="2400" spc="114">
                <a:latin typeface="Times New Roman"/>
                <a:cs typeface="Times New Roman"/>
              </a:rPr>
              <a:t> </a:t>
            </a:r>
            <a:r>
              <a:rPr dirty="0" sz="2400">
                <a:latin typeface="Times New Roman"/>
                <a:cs typeface="Times New Roman"/>
              </a:rPr>
              <a:t>а</a:t>
            </a:r>
            <a:r>
              <a:rPr dirty="0" sz="2400" spc="114">
                <a:latin typeface="Times New Roman"/>
                <a:cs typeface="Times New Roman"/>
              </a:rPr>
              <a:t> </a:t>
            </a:r>
            <a:r>
              <a:rPr dirty="0" sz="2400" spc="-5">
                <a:latin typeface="Times New Roman"/>
                <a:cs typeface="Times New Roman"/>
              </a:rPr>
              <a:t>ведь </a:t>
            </a:r>
            <a:r>
              <a:rPr dirty="0" sz="2400" spc="-585">
                <a:latin typeface="Times New Roman"/>
                <a:cs typeface="Times New Roman"/>
              </a:rPr>
              <a:t> </a:t>
            </a:r>
            <a:r>
              <a:rPr dirty="0" sz="2400" spc="-5">
                <a:latin typeface="Times New Roman"/>
                <a:cs typeface="Times New Roman"/>
              </a:rPr>
              <a:t>это </a:t>
            </a:r>
            <a:r>
              <a:rPr dirty="0" sz="2400">
                <a:latin typeface="Times New Roman"/>
                <a:cs typeface="Times New Roman"/>
              </a:rPr>
              <a:t>основной</a:t>
            </a:r>
            <a:r>
              <a:rPr dirty="0" sz="2400" spc="20">
                <a:latin typeface="Times New Roman"/>
                <a:cs typeface="Times New Roman"/>
              </a:rPr>
              <a:t> </a:t>
            </a:r>
            <a:r>
              <a:rPr dirty="0" sz="2400" spc="-5">
                <a:latin typeface="Times New Roman"/>
                <a:cs typeface="Times New Roman"/>
              </a:rPr>
              <a:t>документ</a:t>
            </a:r>
            <a:r>
              <a:rPr dirty="0" sz="2400" spc="-35">
                <a:latin typeface="Times New Roman"/>
                <a:cs typeface="Times New Roman"/>
              </a:rPr>
              <a:t> </a:t>
            </a:r>
            <a:r>
              <a:rPr dirty="0" sz="2400" spc="-5">
                <a:latin typeface="Times New Roman"/>
                <a:cs typeface="Times New Roman"/>
              </a:rPr>
              <a:t>воспитателя;</a:t>
            </a:r>
            <a:endParaRPr sz="2400">
              <a:latin typeface="Times New Roman"/>
              <a:cs typeface="Times New Roman"/>
            </a:endParaRPr>
          </a:p>
          <a:p>
            <a:pPr marL="12700" marR="90170">
              <a:lnSpc>
                <a:spcPts val="2870"/>
              </a:lnSpc>
              <a:spcBef>
                <a:spcPts val="20"/>
              </a:spcBef>
              <a:buSzPct val="91666"/>
              <a:buFont typeface="Wingdings"/>
              <a:buChar char=""/>
              <a:tabLst>
                <a:tab pos="254000" algn="l"/>
                <a:tab pos="2320290" algn="l"/>
                <a:tab pos="4385310" algn="l"/>
                <a:tab pos="6268085" algn="l"/>
                <a:tab pos="7369809" algn="l"/>
              </a:tabLst>
            </a:pPr>
            <a:r>
              <a:rPr dirty="0" sz="2400" spc="-5">
                <a:latin typeface="Times New Roman"/>
                <a:cs typeface="Times New Roman"/>
              </a:rPr>
              <a:t>вмест</a:t>
            </a:r>
            <a:r>
              <a:rPr dirty="0" sz="2400">
                <a:latin typeface="Times New Roman"/>
                <a:cs typeface="Times New Roman"/>
              </a:rPr>
              <a:t>о</a:t>
            </a:r>
            <a:r>
              <a:rPr dirty="0" sz="2400" spc="145">
                <a:latin typeface="Times New Roman"/>
                <a:cs typeface="Times New Roman"/>
              </a:rPr>
              <a:t> </a:t>
            </a:r>
            <a:r>
              <a:rPr dirty="0" sz="2400" spc="-5">
                <a:latin typeface="Times New Roman"/>
                <a:cs typeface="Times New Roman"/>
              </a:rPr>
              <a:t>плано</a:t>
            </a:r>
            <a:r>
              <a:rPr dirty="0" sz="2400">
                <a:latin typeface="Times New Roman"/>
                <a:cs typeface="Times New Roman"/>
              </a:rPr>
              <a:t>в	</a:t>
            </a:r>
            <a:r>
              <a:rPr dirty="0" sz="2400" spc="-5">
                <a:latin typeface="Times New Roman"/>
                <a:cs typeface="Times New Roman"/>
              </a:rPr>
              <a:t>предо</a:t>
            </a:r>
            <a:r>
              <a:rPr dirty="0" sz="2400">
                <a:latin typeface="Times New Roman"/>
                <a:cs typeface="Times New Roman"/>
              </a:rPr>
              <a:t>ста</a:t>
            </a:r>
            <a:r>
              <a:rPr dirty="0" sz="2400" spc="-10">
                <a:latin typeface="Times New Roman"/>
                <a:cs typeface="Times New Roman"/>
              </a:rPr>
              <a:t>в</a:t>
            </a:r>
            <a:r>
              <a:rPr dirty="0" sz="2400" spc="-5">
                <a:latin typeface="Times New Roman"/>
                <a:cs typeface="Times New Roman"/>
              </a:rPr>
              <a:t>лен</a:t>
            </a:r>
            <a:r>
              <a:rPr dirty="0" sz="2400">
                <a:latin typeface="Times New Roman"/>
                <a:cs typeface="Times New Roman"/>
              </a:rPr>
              <a:t>а	</a:t>
            </a:r>
            <a:r>
              <a:rPr dirty="0" sz="2400" spc="-5">
                <a:latin typeface="Times New Roman"/>
                <a:cs typeface="Times New Roman"/>
              </a:rPr>
              <a:t>циклограм</a:t>
            </a:r>
            <a:r>
              <a:rPr dirty="0" sz="2400" spc="5">
                <a:latin typeface="Times New Roman"/>
                <a:cs typeface="Times New Roman"/>
              </a:rPr>
              <a:t>м</a:t>
            </a:r>
            <a:r>
              <a:rPr dirty="0" sz="2400">
                <a:latin typeface="Times New Roman"/>
                <a:cs typeface="Times New Roman"/>
              </a:rPr>
              <a:t>а	работы	</a:t>
            </a:r>
            <a:r>
              <a:rPr dirty="0" sz="2400" spc="-5">
                <a:latin typeface="Times New Roman"/>
                <a:cs typeface="Times New Roman"/>
              </a:rPr>
              <a:t>на  </a:t>
            </a:r>
            <a:r>
              <a:rPr dirty="0" sz="2400">
                <a:latin typeface="Times New Roman"/>
                <a:cs typeface="Times New Roman"/>
              </a:rPr>
              <a:t>месяц</a:t>
            </a:r>
            <a:r>
              <a:rPr dirty="0" sz="2400" spc="-15">
                <a:latin typeface="Times New Roman"/>
                <a:cs typeface="Times New Roman"/>
              </a:rPr>
              <a:t> </a:t>
            </a:r>
            <a:r>
              <a:rPr dirty="0" sz="2400" spc="-5">
                <a:latin typeface="Times New Roman"/>
                <a:cs typeface="Times New Roman"/>
              </a:rPr>
              <a:t>или</a:t>
            </a:r>
            <a:r>
              <a:rPr dirty="0" sz="2400">
                <a:latin typeface="Times New Roman"/>
                <a:cs typeface="Times New Roman"/>
              </a:rPr>
              <a:t> </a:t>
            </a:r>
            <a:r>
              <a:rPr dirty="0" sz="2400" spc="-5">
                <a:latin typeface="Times New Roman"/>
                <a:cs typeface="Times New Roman"/>
              </a:rPr>
              <a:t>на</a:t>
            </a:r>
            <a:r>
              <a:rPr dirty="0" sz="2400" spc="10">
                <a:latin typeface="Times New Roman"/>
                <a:cs typeface="Times New Roman"/>
              </a:rPr>
              <a:t> </a:t>
            </a:r>
            <a:r>
              <a:rPr dirty="0" sz="2400" spc="-5">
                <a:latin typeface="Times New Roman"/>
                <a:cs typeface="Times New Roman"/>
              </a:rPr>
              <a:t>неделю;</a:t>
            </a:r>
            <a:endParaRPr sz="2400">
              <a:latin typeface="Times New Roman"/>
              <a:cs typeface="Times New Roman"/>
            </a:endParaRPr>
          </a:p>
          <a:p>
            <a:pPr marL="253365" indent="-241300">
              <a:lnSpc>
                <a:spcPts val="2785"/>
              </a:lnSpc>
              <a:buSzPct val="91666"/>
              <a:buFont typeface="Wingdings"/>
              <a:buChar char=""/>
              <a:tabLst>
                <a:tab pos="254000" algn="l"/>
              </a:tabLst>
            </a:pPr>
            <a:r>
              <a:rPr dirty="0" sz="2400" spc="-5">
                <a:latin typeface="Times New Roman"/>
                <a:cs typeface="Times New Roman"/>
              </a:rPr>
              <a:t>отсутствие</a:t>
            </a:r>
            <a:r>
              <a:rPr dirty="0" sz="2400" spc="-55">
                <a:latin typeface="Times New Roman"/>
                <a:cs typeface="Times New Roman"/>
              </a:rPr>
              <a:t> </a:t>
            </a:r>
            <a:r>
              <a:rPr dirty="0" sz="2400">
                <a:latin typeface="Times New Roman"/>
                <a:cs typeface="Times New Roman"/>
              </a:rPr>
              <a:t>дат;</a:t>
            </a:r>
            <a:r>
              <a:rPr dirty="0" sz="2400" spc="-65">
                <a:latin typeface="Times New Roman"/>
                <a:cs typeface="Times New Roman"/>
              </a:rPr>
              <a:t> </a:t>
            </a:r>
            <a:r>
              <a:rPr dirty="0" sz="2400" spc="-5">
                <a:latin typeface="Times New Roman"/>
                <a:cs typeface="Times New Roman"/>
              </a:rPr>
              <a:t>итоговых</a:t>
            </a:r>
            <a:r>
              <a:rPr dirty="0" sz="2400" spc="-35">
                <a:latin typeface="Times New Roman"/>
                <a:cs typeface="Times New Roman"/>
              </a:rPr>
              <a:t> </a:t>
            </a:r>
            <a:r>
              <a:rPr dirty="0" sz="2400">
                <a:latin typeface="Times New Roman"/>
                <a:cs typeface="Times New Roman"/>
              </a:rPr>
              <a:t>мероприятий;</a:t>
            </a:r>
            <a:endParaRPr sz="2400">
              <a:latin typeface="Times New Roman"/>
              <a:cs typeface="Times New Roman"/>
            </a:endParaRPr>
          </a:p>
          <a:p>
            <a:pPr marL="12700" marR="80010">
              <a:lnSpc>
                <a:spcPts val="2890"/>
              </a:lnSpc>
              <a:spcBef>
                <a:spcPts val="90"/>
              </a:spcBef>
              <a:buSzPct val="91666"/>
              <a:buFont typeface="Wingdings"/>
              <a:buChar char=""/>
              <a:tabLst>
                <a:tab pos="254000" algn="l"/>
                <a:tab pos="2148205" algn="l"/>
                <a:tab pos="4368800" algn="l"/>
                <a:tab pos="6259195" algn="l"/>
                <a:tab pos="7534909" algn="l"/>
              </a:tabLst>
            </a:pPr>
            <a:r>
              <a:rPr dirty="0" sz="2400" spc="-5">
                <a:latin typeface="Times New Roman"/>
                <a:cs typeface="Times New Roman"/>
              </a:rPr>
              <a:t>н</a:t>
            </a:r>
            <a:r>
              <a:rPr dirty="0" sz="2400">
                <a:latin typeface="Times New Roman"/>
                <a:cs typeface="Times New Roman"/>
              </a:rPr>
              <a:t>е</a:t>
            </a:r>
            <a:r>
              <a:rPr dirty="0" sz="2400" spc="190">
                <a:latin typeface="Times New Roman"/>
                <a:cs typeface="Times New Roman"/>
              </a:rPr>
              <a:t> </a:t>
            </a:r>
            <a:r>
              <a:rPr dirty="0" sz="2400">
                <a:latin typeface="Times New Roman"/>
                <a:cs typeface="Times New Roman"/>
              </a:rPr>
              <a:t>расписана	организованная	деятельность	(за</a:t>
            </a:r>
            <a:r>
              <a:rPr dirty="0" sz="2400" spc="-5">
                <a:latin typeface="Times New Roman"/>
                <a:cs typeface="Times New Roman"/>
              </a:rPr>
              <a:t>няти</a:t>
            </a:r>
            <a:r>
              <a:rPr dirty="0" sz="2400">
                <a:latin typeface="Times New Roman"/>
                <a:cs typeface="Times New Roman"/>
              </a:rPr>
              <a:t>я	в  </a:t>
            </a:r>
            <a:r>
              <a:rPr dirty="0" sz="2400">
                <a:latin typeface="Times New Roman"/>
                <a:cs typeface="Times New Roman"/>
              </a:rPr>
              <a:t>детском</a:t>
            </a:r>
            <a:r>
              <a:rPr dirty="0" sz="2400" spc="-50">
                <a:latin typeface="Times New Roman"/>
                <a:cs typeface="Times New Roman"/>
              </a:rPr>
              <a:t> </a:t>
            </a:r>
            <a:r>
              <a:rPr dirty="0" sz="2400">
                <a:latin typeface="Times New Roman"/>
                <a:cs typeface="Times New Roman"/>
              </a:rPr>
              <a:t>саду),</a:t>
            </a:r>
            <a:endParaRPr sz="2400">
              <a:latin typeface="Times New Roman"/>
              <a:cs typeface="Times New Roman"/>
            </a:endParaRPr>
          </a:p>
          <a:p>
            <a:pPr marL="12700" marR="5080">
              <a:lnSpc>
                <a:spcPts val="2860"/>
              </a:lnSpc>
              <a:spcBef>
                <a:spcPts val="20"/>
              </a:spcBef>
              <a:buSzPct val="91666"/>
              <a:buFont typeface="Wingdings"/>
              <a:buChar char=""/>
              <a:tabLst>
                <a:tab pos="254000" algn="l"/>
                <a:tab pos="1210310" algn="l"/>
                <a:tab pos="3986529" algn="l"/>
                <a:tab pos="6198235" algn="l"/>
                <a:tab pos="7121525" algn="l"/>
              </a:tabLst>
            </a:pPr>
            <a:r>
              <a:rPr dirty="0" sz="2400" spc="-5">
                <a:latin typeface="Times New Roman"/>
                <a:cs typeface="Times New Roman"/>
              </a:rPr>
              <a:t>пр</a:t>
            </a:r>
            <a:r>
              <a:rPr dirty="0" sz="2400">
                <a:latin typeface="Times New Roman"/>
                <a:cs typeface="Times New Roman"/>
              </a:rPr>
              <a:t>о	са</a:t>
            </a:r>
            <a:r>
              <a:rPr dirty="0" sz="2400" spc="5">
                <a:latin typeface="Times New Roman"/>
                <a:cs typeface="Times New Roman"/>
              </a:rPr>
              <a:t>м</a:t>
            </a:r>
            <a:r>
              <a:rPr dirty="0" sz="2400">
                <a:latin typeface="Times New Roman"/>
                <a:cs typeface="Times New Roman"/>
              </a:rPr>
              <a:t>остоя</a:t>
            </a:r>
            <a:r>
              <a:rPr dirty="0" sz="2400" spc="-10">
                <a:latin typeface="Times New Roman"/>
                <a:cs typeface="Times New Roman"/>
              </a:rPr>
              <a:t>т</a:t>
            </a:r>
            <a:r>
              <a:rPr dirty="0" sz="2400">
                <a:latin typeface="Times New Roman"/>
                <a:cs typeface="Times New Roman"/>
              </a:rPr>
              <a:t>ель</a:t>
            </a:r>
            <a:r>
              <a:rPr dirty="0" sz="2400" spc="-10">
                <a:latin typeface="Times New Roman"/>
                <a:cs typeface="Times New Roman"/>
              </a:rPr>
              <a:t>н</a:t>
            </a:r>
            <a:r>
              <a:rPr dirty="0" sz="2400" spc="20">
                <a:latin typeface="Times New Roman"/>
                <a:cs typeface="Times New Roman"/>
              </a:rPr>
              <a:t>у</a:t>
            </a:r>
            <a:r>
              <a:rPr dirty="0" sz="2400">
                <a:latin typeface="Times New Roman"/>
                <a:cs typeface="Times New Roman"/>
              </a:rPr>
              <a:t>ю	деятельность	</a:t>
            </a:r>
            <a:r>
              <a:rPr dirty="0" sz="2400" spc="-5">
                <a:latin typeface="Times New Roman"/>
                <a:cs typeface="Times New Roman"/>
              </a:rPr>
              <a:t>не</a:t>
            </a:r>
            <a:r>
              <a:rPr dirty="0" sz="2400">
                <a:latin typeface="Times New Roman"/>
                <a:cs typeface="Times New Roman"/>
              </a:rPr>
              <a:t>т	</a:t>
            </a:r>
            <a:r>
              <a:rPr dirty="0" sz="2400" spc="-10">
                <a:latin typeface="Times New Roman"/>
                <a:cs typeface="Times New Roman"/>
              </a:rPr>
              <a:t>да</a:t>
            </a:r>
            <a:r>
              <a:rPr dirty="0" sz="2400" spc="-15">
                <a:latin typeface="Times New Roman"/>
                <a:cs typeface="Times New Roman"/>
              </a:rPr>
              <a:t>ж</a:t>
            </a:r>
            <a:r>
              <a:rPr dirty="0" sz="2400">
                <a:latin typeface="Times New Roman"/>
                <a:cs typeface="Times New Roman"/>
              </a:rPr>
              <a:t>е  </a:t>
            </a:r>
            <a:r>
              <a:rPr dirty="0" sz="2400" spc="-5">
                <a:latin typeface="Times New Roman"/>
                <a:cs typeface="Times New Roman"/>
              </a:rPr>
              <a:t>упоминания;</a:t>
            </a:r>
            <a:endParaRPr sz="2400">
              <a:latin typeface="Times New Roman"/>
              <a:cs typeface="Times New Roman"/>
            </a:endParaRPr>
          </a:p>
          <a:p>
            <a:pPr marL="328295" indent="-316230">
              <a:lnSpc>
                <a:spcPts val="2800"/>
              </a:lnSpc>
              <a:buSzPct val="91666"/>
              <a:buFont typeface="Wingdings"/>
              <a:buChar char=""/>
              <a:tabLst>
                <a:tab pos="328930" algn="l"/>
              </a:tabLst>
            </a:pPr>
            <a:r>
              <a:rPr dirty="0" sz="2400" spc="-5">
                <a:latin typeface="Times New Roman"/>
                <a:cs typeface="Times New Roman"/>
              </a:rPr>
              <a:t>не прослеживается</a:t>
            </a:r>
            <a:r>
              <a:rPr dirty="0" sz="2400" spc="15">
                <a:latin typeface="Times New Roman"/>
                <a:cs typeface="Times New Roman"/>
              </a:rPr>
              <a:t> </a:t>
            </a:r>
            <a:r>
              <a:rPr dirty="0" sz="2400" spc="-5">
                <a:latin typeface="Times New Roman"/>
                <a:cs typeface="Times New Roman"/>
              </a:rPr>
              <a:t>взаимосвязь</a:t>
            </a:r>
            <a:r>
              <a:rPr dirty="0" sz="2400" spc="45">
                <a:latin typeface="Times New Roman"/>
                <a:cs typeface="Times New Roman"/>
              </a:rPr>
              <a:t> </a:t>
            </a:r>
            <a:r>
              <a:rPr dirty="0" sz="2400">
                <a:latin typeface="Times New Roman"/>
                <a:cs typeface="Times New Roman"/>
              </a:rPr>
              <a:t>со</a:t>
            </a:r>
            <a:r>
              <a:rPr dirty="0" sz="2400" spc="-5">
                <a:latin typeface="Times New Roman"/>
                <a:cs typeface="Times New Roman"/>
              </a:rPr>
              <a:t> специалистами;</a:t>
            </a:r>
            <a:endParaRPr sz="2400">
              <a:latin typeface="Times New Roman"/>
              <a:cs typeface="Times New Roman"/>
            </a:endParaRPr>
          </a:p>
          <a:p>
            <a:pPr marL="12700" marR="471170">
              <a:lnSpc>
                <a:spcPts val="2860"/>
              </a:lnSpc>
              <a:spcBef>
                <a:spcPts val="110"/>
              </a:spcBef>
              <a:buSzPct val="91666"/>
              <a:buFont typeface="Wingdings"/>
              <a:buChar char=""/>
              <a:tabLst>
                <a:tab pos="254000" algn="l"/>
              </a:tabLst>
            </a:pPr>
            <a:r>
              <a:rPr dirty="0" sz="2400" spc="-5">
                <a:latin typeface="Times New Roman"/>
                <a:cs typeface="Times New Roman"/>
              </a:rPr>
              <a:t>не</a:t>
            </a:r>
            <a:r>
              <a:rPr dirty="0" sz="2400" spc="160">
                <a:latin typeface="Times New Roman"/>
                <a:cs typeface="Times New Roman"/>
              </a:rPr>
              <a:t> </a:t>
            </a:r>
            <a:r>
              <a:rPr dirty="0" sz="2400" spc="-5">
                <a:latin typeface="Times New Roman"/>
                <a:cs typeface="Times New Roman"/>
              </a:rPr>
              <a:t>прописываются</a:t>
            </a:r>
            <a:r>
              <a:rPr dirty="0" sz="2400" spc="175">
                <a:latin typeface="Times New Roman"/>
                <a:cs typeface="Times New Roman"/>
              </a:rPr>
              <a:t> </a:t>
            </a:r>
            <a:r>
              <a:rPr dirty="0" sz="2400" spc="-5">
                <a:latin typeface="Times New Roman"/>
                <a:cs typeface="Times New Roman"/>
              </a:rPr>
              <a:t>имена</a:t>
            </a:r>
            <a:r>
              <a:rPr dirty="0" sz="2400" spc="175">
                <a:latin typeface="Times New Roman"/>
                <a:cs typeface="Times New Roman"/>
              </a:rPr>
              <a:t> </a:t>
            </a:r>
            <a:r>
              <a:rPr dirty="0" sz="2400">
                <a:latin typeface="Times New Roman"/>
                <a:cs typeface="Times New Roman"/>
              </a:rPr>
              <a:t>в</a:t>
            </a:r>
            <a:r>
              <a:rPr dirty="0" sz="2400" spc="150">
                <a:latin typeface="Times New Roman"/>
                <a:cs typeface="Times New Roman"/>
              </a:rPr>
              <a:t> </a:t>
            </a:r>
            <a:r>
              <a:rPr dirty="0" sz="2400" spc="-5">
                <a:latin typeface="Times New Roman"/>
                <a:cs typeface="Times New Roman"/>
              </a:rPr>
              <a:t>индивидуальной</a:t>
            </a:r>
            <a:r>
              <a:rPr dirty="0" sz="2400" spc="160">
                <a:latin typeface="Times New Roman"/>
                <a:cs typeface="Times New Roman"/>
              </a:rPr>
              <a:t> </a:t>
            </a:r>
            <a:r>
              <a:rPr dirty="0" sz="2400">
                <a:latin typeface="Times New Roman"/>
                <a:cs typeface="Times New Roman"/>
              </a:rPr>
              <a:t>работе</a:t>
            </a:r>
            <a:r>
              <a:rPr dirty="0" sz="2400" spc="160">
                <a:latin typeface="Times New Roman"/>
                <a:cs typeface="Times New Roman"/>
              </a:rPr>
              <a:t> </a:t>
            </a:r>
            <a:r>
              <a:rPr dirty="0" sz="2400">
                <a:latin typeface="Times New Roman"/>
                <a:cs typeface="Times New Roman"/>
              </a:rPr>
              <a:t>с </a:t>
            </a:r>
            <a:r>
              <a:rPr dirty="0" sz="2400" spc="-585">
                <a:latin typeface="Times New Roman"/>
                <a:cs typeface="Times New Roman"/>
              </a:rPr>
              <a:t> </a:t>
            </a:r>
            <a:r>
              <a:rPr dirty="0" sz="2400">
                <a:latin typeface="Times New Roman"/>
                <a:cs typeface="Times New Roman"/>
              </a:rPr>
              <a:t>детьми.</a:t>
            </a:r>
            <a:endParaRPr sz="24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40640" y="0"/>
            <a:ext cx="9103360" cy="6858000"/>
            <a:chOff x="40640" y="0"/>
            <a:chExt cx="9103360" cy="6858000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40640" y="0"/>
              <a:ext cx="9103360" cy="6857998"/>
            </a:xfrm>
            <a:prstGeom prst="rect">
              <a:avLst/>
            </a:prstGeom>
          </p:spPr>
        </p:pic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7625715" y="5117465"/>
              <a:ext cx="1143000" cy="1143000"/>
            </a:xfrm>
            <a:prstGeom prst="rect">
              <a:avLst/>
            </a:prstGeom>
          </p:spPr>
        </p:pic>
      </p:grpSp>
      <p:sp>
        <p:nvSpPr>
          <p:cNvPr id="5" name="object 5"/>
          <p:cNvSpPr txBox="1"/>
          <p:nvPr/>
        </p:nvSpPr>
        <p:spPr>
          <a:xfrm>
            <a:off x="727963" y="818133"/>
            <a:ext cx="7591425" cy="4651375"/>
          </a:xfrm>
          <a:prstGeom prst="rect">
            <a:avLst/>
          </a:prstGeom>
        </p:spPr>
        <p:txBody>
          <a:bodyPr wrap="square" lIns="0" tIns="24130" rIns="0" bIns="0" rtlCol="0" vert="horz">
            <a:spAutoFit/>
          </a:bodyPr>
          <a:lstStyle/>
          <a:p>
            <a:pPr marL="3344545" marR="93980" indent="-3082290">
              <a:lnSpc>
                <a:spcPts val="2390"/>
              </a:lnSpc>
              <a:spcBef>
                <a:spcPts val="190"/>
              </a:spcBef>
            </a:pPr>
            <a:r>
              <a:rPr dirty="0" sz="2000" spc="-15" b="1">
                <a:latin typeface="Times New Roman"/>
                <a:cs typeface="Times New Roman"/>
              </a:rPr>
              <a:t>2.3.</a:t>
            </a:r>
            <a:r>
              <a:rPr dirty="0" sz="2000" spc="60" b="1">
                <a:latin typeface="Times New Roman"/>
                <a:cs typeface="Times New Roman"/>
              </a:rPr>
              <a:t> </a:t>
            </a:r>
            <a:r>
              <a:rPr dirty="0" sz="2000" spc="-5" b="1">
                <a:latin typeface="Times New Roman"/>
                <a:cs typeface="Times New Roman"/>
              </a:rPr>
              <a:t>Модель</a:t>
            </a:r>
            <a:r>
              <a:rPr dirty="0" sz="2000" spc="-65" b="1">
                <a:latin typeface="Times New Roman"/>
                <a:cs typeface="Times New Roman"/>
              </a:rPr>
              <a:t> </a:t>
            </a:r>
            <a:r>
              <a:rPr dirty="0" sz="2000" spc="-5" b="1">
                <a:latin typeface="Times New Roman"/>
                <a:cs typeface="Times New Roman"/>
              </a:rPr>
              <a:t>организации</a:t>
            </a:r>
            <a:r>
              <a:rPr dirty="0" sz="2000" spc="-85" b="1">
                <a:latin typeface="Times New Roman"/>
                <a:cs typeface="Times New Roman"/>
              </a:rPr>
              <a:t> </a:t>
            </a:r>
            <a:r>
              <a:rPr dirty="0" sz="2000" spc="-5" b="1">
                <a:latin typeface="Times New Roman"/>
                <a:cs typeface="Times New Roman"/>
              </a:rPr>
              <a:t>образовательной</a:t>
            </a:r>
            <a:r>
              <a:rPr dirty="0" sz="2000" spc="-95" b="1">
                <a:latin typeface="Times New Roman"/>
                <a:cs typeface="Times New Roman"/>
              </a:rPr>
              <a:t> </a:t>
            </a:r>
            <a:r>
              <a:rPr dirty="0" sz="2000" spc="-5" b="1">
                <a:latin typeface="Times New Roman"/>
                <a:cs typeface="Times New Roman"/>
              </a:rPr>
              <a:t>деятельности</a:t>
            </a:r>
            <a:r>
              <a:rPr dirty="0" sz="2000" spc="-20" b="1">
                <a:latin typeface="Times New Roman"/>
                <a:cs typeface="Times New Roman"/>
              </a:rPr>
              <a:t> </a:t>
            </a:r>
            <a:r>
              <a:rPr dirty="0" sz="2000" spc="-5" b="1">
                <a:latin typeface="Times New Roman"/>
                <a:cs typeface="Times New Roman"/>
              </a:rPr>
              <a:t>(сетка </a:t>
            </a:r>
            <a:r>
              <a:rPr dirty="0" sz="2000" spc="-484" b="1">
                <a:latin typeface="Times New Roman"/>
                <a:cs typeface="Times New Roman"/>
              </a:rPr>
              <a:t> </a:t>
            </a:r>
            <a:r>
              <a:rPr dirty="0" sz="2000" spc="-5" b="1">
                <a:latin typeface="Times New Roman"/>
                <a:cs typeface="Times New Roman"/>
              </a:rPr>
              <a:t>занятий).</a:t>
            </a:r>
            <a:endParaRPr sz="20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20"/>
              </a:spcBef>
            </a:pPr>
            <a:endParaRPr sz="2400">
              <a:latin typeface="Times New Roman"/>
              <a:cs typeface="Times New Roman"/>
            </a:endParaRPr>
          </a:p>
          <a:p>
            <a:pPr marL="12700" marR="91440">
              <a:lnSpc>
                <a:spcPct val="100000"/>
              </a:lnSpc>
            </a:pPr>
            <a:r>
              <a:rPr dirty="0" sz="2000" spc="-5">
                <a:latin typeface="Times New Roman"/>
                <a:cs typeface="Times New Roman"/>
              </a:rPr>
              <a:t>Она</a:t>
            </a:r>
            <a:r>
              <a:rPr dirty="0" sz="2000" spc="-25">
                <a:latin typeface="Times New Roman"/>
                <a:cs typeface="Times New Roman"/>
              </a:rPr>
              <a:t> </a:t>
            </a:r>
            <a:r>
              <a:rPr dirty="0" sz="2000" spc="-5">
                <a:latin typeface="Times New Roman"/>
                <a:cs typeface="Times New Roman"/>
              </a:rPr>
              <a:t>помогает</a:t>
            </a:r>
            <a:r>
              <a:rPr dirty="0" sz="2000" spc="-50">
                <a:latin typeface="Times New Roman"/>
                <a:cs typeface="Times New Roman"/>
              </a:rPr>
              <a:t> </a:t>
            </a:r>
            <a:r>
              <a:rPr dirty="0" sz="2000" spc="-5">
                <a:latin typeface="Times New Roman"/>
                <a:cs typeface="Times New Roman"/>
              </a:rPr>
              <a:t>педагогу</a:t>
            </a:r>
            <a:r>
              <a:rPr dirty="0" sz="2000" spc="-30">
                <a:latin typeface="Times New Roman"/>
                <a:cs typeface="Times New Roman"/>
              </a:rPr>
              <a:t> </a:t>
            </a:r>
            <a:r>
              <a:rPr dirty="0" sz="2000" spc="-5">
                <a:latin typeface="Times New Roman"/>
                <a:cs typeface="Times New Roman"/>
              </a:rPr>
              <a:t>систематизировать</a:t>
            </a:r>
            <a:r>
              <a:rPr dirty="0" sz="2000" spc="-40">
                <a:latin typeface="Times New Roman"/>
                <a:cs typeface="Times New Roman"/>
              </a:rPr>
              <a:t> </a:t>
            </a:r>
            <a:r>
              <a:rPr dirty="0" sz="2000">
                <a:latin typeface="Times New Roman"/>
                <a:cs typeface="Times New Roman"/>
              </a:rPr>
              <a:t>работу</a:t>
            </a:r>
            <a:r>
              <a:rPr dirty="0" sz="2000" spc="-65">
                <a:latin typeface="Times New Roman"/>
                <a:cs typeface="Times New Roman"/>
              </a:rPr>
              <a:t> </a:t>
            </a:r>
            <a:r>
              <a:rPr dirty="0" sz="2000">
                <a:latin typeface="Times New Roman"/>
                <a:cs typeface="Times New Roman"/>
              </a:rPr>
              <a:t>с</a:t>
            </a:r>
            <a:r>
              <a:rPr dirty="0" sz="2000" spc="-25">
                <a:latin typeface="Times New Roman"/>
                <a:cs typeface="Times New Roman"/>
              </a:rPr>
              <a:t> </a:t>
            </a:r>
            <a:r>
              <a:rPr dirty="0" sz="2000" spc="-5">
                <a:latin typeface="Times New Roman"/>
                <a:cs typeface="Times New Roman"/>
              </a:rPr>
              <a:t>детьми</a:t>
            </a:r>
            <a:r>
              <a:rPr dirty="0" sz="2000" spc="-45">
                <a:latin typeface="Times New Roman"/>
                <a:cs typeface="Times New Roman"/>
              </a:rPr>
              <a:t> </a:t>
            </a:r>
            <a:r>
              <a:rPr dirty="0" sz="2000">
                <a:latin typeface="Times New Roman"/>
                <a:cs typeface="Times New Roman"/>
              </a:rPr>
              <a:t>в</a:t>
            </a:r>
            <a:r>
              <a:rPr dirty="0" sz="2000" spc="-25">
                <a:latin typeface="Times New Roman"/>
                <a:cs typeface="Times New Roman"/>
              </a:rPr>
              <a:t> </a:t>
            </a:r>
            <a:r>
              <a:rPr dirty="0" sz="2000" spc="-5">
                <a:latin typeface="Times New Roman"/>
                <a:cs typeface="Times New Roman"/>
              </a:rPr>
              <a:t>течение </a:t>
            </a:r>
            <a:r>
              <a:rPr dirty="0" sz="2000" spc="-484">
                <a:latin typeface="Times New Roman"/>
                <a:cs typeface="Times New Roman"/>
              </a:rPr>
              <a:t> </a:t>
            </a:r>
            <a:r>
              <a:rPr dirty="0" sz="2000">
                <a:latin typeface="Times New Roman"/>
                <a:cs typeface="Times New Roman"/>
              </a:rPr>
              <a:t>текущего</a:t>
            </a:r>
            <a:r>
              <a:rPr dirty="0" sz="2000" spc="-15">
                <a:latin typeface="Times New Roman"/>
                <a:cs typeface="Times New Roman"/>
              </a:rPr>
              <a:t> </a:t>
            </a:r>
            <a:r>
              <a:rPr dirty="0" sz="2000" spc="-5">
                <a:latin typeface="Times New Roman"/>
                <a:cs typeface="Times New Roman"/>
              </a:rPr>
              <a:t>месяца.</a:t>
            </a:r>
            <a:r>
              <a:rPr dirty="0" sz="2000" spc="-25">
                <a:latin typeface="Times New Roman"/>
                <a:cs typeface="Times New Roman"/>
              </a:rPr>
              <a:t> </a:t>
            </a:r>
            <a:r>
              <a:rPr dirty="0" sz="2000" spc="-5">
                <a:latin typeface="Times New Roman"/>
                <a:cs typeface="Times New Roman"/>
              </a:rPr>
              <a:t>Согласно</a:t>
            </a:r>
            <a:r>
              <a:rPr dirty="0" sz="2000" spc="-15">
                <a:latin typeface="Times New Roman"/>
                <a:cs typeface="Times New Roman"/>
              </a:rPr>
              <a:t> </a:t>
            </a:r>
            <a:r>
              <a:rPr dirty="0" sz="2000">
                <a:latin typeface="Times New Roman"/>
                <a:cs typeface="Times New Roman"/>
              </a:rPr>
              <a:t>требованию</a:t>
            </a:r>
            <a:r>
              <a:rPr dirty="0" sz="2000" spc="-40">
                <a:latin typeface="Times New Roman"/>
                <a:cs typeface="Times New Roman"/>
              </a:rPr>
              <a:t> </a:t>
            </a:r>
            <a:r>
              <a:rPr dirty="0" sz="2000" spc="-5">
                <a:latin typeface="Times New Roman"/>
                <a:cs typeface="Times New Roman"/>
              </a:rPr>
              <a:t>СанПин</a:t>
            </a:r>
            <a:r>
              <a:rPr dirty="0" sz="2000" spc="-20">
                <a:latin typeface="Times New Roman"/>
                <a:cs typeface="Times New Roman"/>
              </a:rPr>
              <a:t> </a:t>
            </a:r>
            <a:r>
              <a:rPr dirty="0" sz="2000">
                <a:latin typeface="Times New Roman"/>
                <a:cs typeface="Times New Roman"/>
              </a:rPr>
              <a:t>2.4.1.3049-13</a:t>
            </a:r>
            <a:endParaRPr sz="2000">
              <a:latin typeface="Times New Roman"/>
              <a:cs typeface="Times New Roman"/>
            </a:endParaRPr>
          </a:p>
          <a:p>
            <a:pPr marL="12700" marR="1134745">
              <a:lnSpc>
                <a:spcPts val="2390"/>
              </a:lnSpc>
              <a:spcBef>
                <a:spcPts val="100"/>
              </a:spcBef>
            </a:pPr>
            <a:r>
              <a:rPr dirty="0" sz="2000" spc="-5">
                <a:latin typeface="Times New Roman"/>
                <a:cs typeface="Times New Roman"/>
              </a:rPr>
              <a:t>«Санитарно-эпидемиологические</a:t>
            </a:r>
            <a:r>
              <a:rPr dirty="0" sz="2000" spc="-45">
                <a:latin typeface="Times New Roman"/>
                <a:cs typeface="Times New Roman"/>
              </a:rPr>
              <a:t> </a:t>
            </a:r>
            <a:r>
              <a:rPr dirty="0" sz="2000" spc="-5">
                <a:latin typeface="Times New Roman"/>
                <a:cs typeface="Times New Roman"/>
              </a:rPr>
              <a:t>требования</a:t>
            </a:r>
            <a:r>
              <a:rPr dirty="0" sz="2000" spc="-40">
                <a:latin typeface="Times New Roman"/>
                <a:cs typeface="Times New Roman"/>
              </a:rPr>
              <a:t> </a:t>
            </a:r>
            <a:r>
              <a:rPr dirty="0" sz="2000">
                <a:latin typeface="Times New Roman"/>
                <a:cs typeface="Times New Roman"/>
              </a:rPr>
              <a:t>к</a:t>
            </a:r>
            <a:r>
              <a:rPr dirty="0" sz="2000" spc="-35">
                <a:latin typeface="Times New Roman"/>
                <a:cs typeface="Times New Roman"/>
              </a:rPr>
              <a:t> </a:t>
            </a:r>
            <a:r>
              <a:rPr dirty="0" sz="2000" spc="-5">
                <a:latin typeface="Times New Roman"/>
                <a:cs typeface="Times New Roman"/>
              </a:rPr>
              <a:t>устройству, </a:t>
            </a:r>
            <a:r>
              <a:rPr dirty="0" sz="2000" spc="-484">
                <a:latin typeface="Times New Roman"/>
                <a:cs typeface="Times New Roman"/>
              </a:rPr>
              <a:t> </a:t>
            </a:r>
            <a:r>
              <a:rPr dirty="0" sz="2000">
                <a:latin typeface="Times New Roman"/>
                <a:cs typeface="Times New Roman"/>
              </a:rPr>
              <a:t>содержанию</a:t>
            </a:r>
            <a:r>
              <a:rPr dirty="0" sz="2000" spc="-25">
                <a:latin typeface="Times New Roman"/>
                <a:cs typeface="Times New Roman"/>
              </a:rPr>
              <a:t> </a:t>
            </a:r>
            <a:r>
              <a:rPr dirty="0" sz="2000">
                <a:latin typeface="Times New Roman"/>
                <a:cs typeface="Times New Roman"/>
              </a:rPr>
              <a:t>и</a:t>
            </a:r>
            <a:r>
              <a:rPr dirty="0" sz="2000" spc="-15">
                <a:latin typeface="Times New Roman"/>
                <a:cs typeface="Times New Roman"/>
              </a:rPr>
              <a:t> </a:t>
            </a:r>
            <a:r>
              <a:rPr dirty="0" sz="2000" spc="-5">
                <a:latin typeface="Times New Roman"/>
                <a:cs typeface="Times New Roman"/>
              </a:rPr>
              <a:t>организации</a:t>
            </a:r>
            <a:r>
              <a:rPr dirty="0" sz="2000" spc="-10">
                <a:latin typeface="Times New Roman"/>
                <a:cs typeface="Times New Roman"/>
              </a:rPr>
              <a:t> </a:t>
            </a:r>
            <a:r>
              <a:rPr dirty="0" sz="2000">
                <a:latin typeface="Times New Roman"/>
                <a:cs typeface="Times New Roman"/>
              </a:rPr>
              <a:t>режима</a:t>
            </a:r>
            <a:r>
              <a:rPr dirty="0" sz="2000" spc="-25">
                <a:latin typeface="Times New Roman"/>
                <a:cs typeface="Times New Roman"/>
              </a:rPr>
              <a:t> </a:t>
            </a:r>
            <a:r>
              <a:rPr dirty="0" sz="2000">
                <a:latin typeface="Times New Roman"/>
                <a:cs typeface="Times New Roman"/>
              </a:rPr>
              <a:t>работы</a:t>
            </a:r>
            <a:r>
              <a:rPr dirty="0" sz="2000" spc="-65">
                <a:latin typeface="Times New Roman"/>
                <a:cs typeface="Times New Roman"/>
              </a:rPr>
              <a:t> </a:t>
            </a:r>
            <a:r>
              <a:rPr dirty="0" sz="2000" spc="-5">
                <a:latin typeface="Times New Roman"/>
                <a:cs typeface="Times New Roman"/>
              </a:rPr>
              <a:t>дошкольных</a:t>
            </a:r>
            <a:endParaRPr sz="2000">
              <a:latin typeface="Times New Roman"/>
              <a:cs typeface="Times New Roman"/>
            </a:endParaRPr>
          </a:p>
          <a:p>
            <a:pPr marL="12700" marR="285750">
              <a:lnSpc>
                <a:spcPts val="2390"/>
              </a:lnSpc>
              <a:spcBef>
                <a:spcPts val="10"/>
              </a:spcBef>
            </a:pPr>
            <a:r>
              <a:rPr dirty="0" sz="2000" spc="-5">
                <a:latin typeface="Times New Roman"/>
                <a:cs typeface="Times New Roman"/>
              </a:rPr>
              <a:t>образовательных</a:t>
            </a:r>
            <a:r>
              <a:rPr dirty="0" sz="2000" spc="-50">
                <a:latin typeface="Times New Roman"/>
                <a:cs typeface="Times New Roman"/>
              </a:rPr>
              <a:t> </a:t>
            </a:r>
            <a:r>
              <a:rPr dirty="0" sz="2000" spc="-5">
                <a:latin typeface="Times New Roman"/>
                <a:cs typeface="Times New Roman"/>
              </a:rPr>
              <a:t>организаций»</a:t>
            </a:r>
            <a:r>
              <a:rPr dirty="0" sz="2000" spc="-25">
                <a:latin typeface="Times New Roman"/>
                <a:cs typeface="Times New Roman"/>
              </a:rPr>
              <a:t> </a:t>
            </a:r>
            <a:r>
              <a:rPr dirty="0" sz="2000">
                <a:latin typeface="Times New Roman"/>
                <a:cs typeface="Times New Roman"/>
              </a:rPr>
              <a:t>о</a:t>
            </a:r>
            <a:r>
              <a:rPr dirty="0" sz="2000" spc="-25">
                <a:latin typeface="Times New Roman"/>
                <a:cs typeface="Times New Roman"/>
              </a:rPr>
              <a:t> </a:t>
            </a:r>
            <a:r>
              <a:rPr dirty="0" sz="2000" spc="-5">
                <a:latin typeface="Times New Roman"/>
                <a:cs typeface="Times New Roman"/>
              </a:rPr>
              <a:t>максимально</a:t>
            </a:r>
            <a:r>
              <a:rPr dirty="0" sz="2000" spc="-25">
                <a:latin typeface="Times New Roman"/>
                <a:cs typeface="Times New Roman"/>
              </a:rPr>
              <a:t> </a:t>
            </a:r>
            <a:r>
              <a:rPr dirty="0" sz="2000" spc="-5">
                <a:latin typeface="Times New Roman"/>
                <a:cs typeface="Times New Roman"/>
              </a:rPr>
              <a:t>допустимом</a:t>
            </a:r>
            <a:r>
              <a:rPr dirty="0" sz="2000" spc="-65">
                <a:latin typeface="Times New Roman"/>
                <a:cs typeface="Times New Roman"/>
              </a:rPr>
              <a:t> </a:t>
            </a:r>
            <a:r>
              <a:rPr dirty="0" sz="2000">
                <a:latin typeface="Times New Roman"/>
                <a:cs typeface="Times New Roman"/>
              </a:rPr>
              <a:t>объеме </a:t>
            </a:r>
            <a:r>
              <a:rPr dirty="0" sz="2000" spc="-484">
                <a:latin typeface="Times New Roman"/>
                <a:cs typeface="Times New Roman"/>
              </a:rPr>
              <a:t> </a:t>
            </a:r>
            <a:r>
              <a:rPr dirty="0" sz="2000" spc="-5">
                <a:latin typeface="Times New Roman"/>
                <a:cs typeface="Times New Roman"/>
              </a:rPr>
              <a:t>образовательной</a:t>
            </a:r>
            <a:r>
              <a:rPr dirty="0" sz="2000" spc="-30">
                <a:latin typeface="Times New Roman"/>
                <a:cs typeface="Times New Roman"/>
              </a:rPr>
              <a:t> </a:t>
            </a:r>
            <a:r>
              <a:rPr dirty="0" sz="2000" spc="-5">
                <a:latin typeface="Times New Roman"/>
                <a:cs typeface="Times New Roman"/>
              </a:rPr>
              <a:t>деятельности</a:t>
            </a:r>
            <a:r>
              <a:rPr dirty="0" sz="2000">
                <a:latin typeface="Times New Roman"/>
                <a:cs typeface="Times New Roman"/>
              </a:rPr>
              <a:t> </a:t>
            </a:r>
            <a:r>
              <a:rPr dirty="0" sz="2000" spc="-5">
                <a:latin typeface="Times New Roman"/>
                <a:cs typeface="Times New Roman"/>
              </a:rPr>
              <a:t>нагрузка</a:t>
            </a:r>
            <a:r>
              <a:rPr dirty="0" sz="2000">
                <a:latin typeface="Times New Roman"/>
                <a:cs typeface="Times New Roman"/>
              </a:rPr>
              <a:t> в</a:t>
            </a:r>
            <a:r>
              <a:rPr dirty="0" sz="2000" spc="-25">
                <a:latin typeface="Times New Roman"/>
                <a:cs typeface="Times New Roman"/>
              </a:rPr>
              <a:t> </a:t>
            </a:r>
            <a:r>
              <a:rPr dirty="0" sz="2000" spc="-5">
                <a:latin typeface="Times New Roman"/>
                <a:cs typeface="Times New Roman"/>
              </a:rPr>
              <a:t>первой</a:t>
            </a:r>
            <a:r>
              <a:rPr dirty="0" sz="2000" spc="-20">
                <a:latin typeface="Times New Roman"/>
                <a:cs typeface="Times New Roman"/>
              </a:rPr>
              <a:t> </a:t>
            </a:r>
            <a:r>
              <a:rPr dirty="0" sz="2000" spc="-5">
                <a:latin typeface="Times New Roman"/>
                <a:cs typeface="Times New Roman"/>
              </a:rPr>
              <a:t>половине </a:t>
            </a:r>
            <a:r>
              <a:rPr dirty="0" sz="2000">
                <a:latin typeface="Times New Roman"/>
                <a:cs typeface="Times New Roman"/>
              </a:rPr>
              <a:t>дня</a:t>
            </a:r>
            <a:r>
              <a:rPr dirty="0" sz="2000" spc="-5">
                <a:latin typeface="Times New Roman"/>
                <a:cs typeface="Times New Roman"/>
              </a:rPr>
              <a:t> </a:t>
            </a:r>
            <a:r>
              <a:rPr dirty="0" sz="2000">
                <a:latin typeface="Times New Roman"/>
                <a:cs typeface="Times New Roman"/>
              </a:rPr>
              <a:t>в</a:t>
            </a:r>
            <a:endParaRPr sz="2000">
              <a:latin typeface="Times New Roman"/>
              <a:cs typeface="Times New Roman"/>
            </a:endParaRPr>
          </a:p>
          <a:p>
            <a:pPr marL="12700">
              <a:lnSpc>
                <a:spcPts val="2320"/>
              </a:lnSpc>
            </a:pPr>
            <a:r>
              <a:rPr dirty="0" sz="2000">
                <a:latin typeface="Times New Roman"/>
                <a:cs typeface="Times New Roman"/>
              </a:rPr>
              <a:t>младшей</a:t>
            </a:r>
            <a:r>
              <a:rPr dirty="0" sz="2000" spc="-60">
                <a:latin typeface="Times New Roman"/>
                <a:cs typeface="Times New Roman"/>
              </a:rPr>
              <a:t> </a:t>
            </a:r>
            <a:r>
              <a:rPr dirty="0" sz="2000">
                <a:latin typeface="Times New Roman"/>
                <a:cs typeface="Times New Roman"/>
              </a:rPr>
              <a:t>и</a:t>
            </a:r>
            <a:r>
              <a:rPr dirty="0" sz="2000" spc="-20">
                <a:latin typeface="Times New Roman"/>
                <a:cs typeface="Times New Roman"/>
              </a:rPr>
              <a:t> </a:t>
            </a:r>
            <a:r>
              <a:rPr dirty="0" sz="2000" spc="-5">
                <a:latin typeface="Times New Roman"/>
                <a:cs typeface="Times New Roman"/>
              </a:rPr>
              <a:t>средней</a:t>
            </a:r>
            <a:r>
              <a:rPr dirty="0" sz="2000" spc="-30">
                <a:latin typeface="Times New Roman"/>
                <a:cs typeface="Times New Roman"/>
              </a:rPr>
              <a:t> </a:t>
            </a:r>
            <a:r>
              <a:rPr dirty="0" sz="2000" spc="-5">
                <a:latin typeface="Times New Roman"/>
                <a:cs typeface="Times New Roman"/>
              </a:rPr>
              <a:t>группах</a:t>
            </a:r>
            <a:r>
              <a:rPr dirty="0" sz="2000" spc="-20">
                <a:latin typeface="Times New Roman"/>
                <a:cs typeface="Times New Roman"/>
              </a:rPr>
              <a:t> </a:t>
            </a:r>
            <a:r>
              <a:rPr dirty="0" sz="2000" spc="-5">
                <a:latin typeface="Times New Roman"/>
                <a:cs typeface="Times New Roman"/>
              </a:rPr>
              <a:t>не</a:t>
            </a:r>
            <a:r>
              <a:rPr dirty="0" sz="2000" spc="-20">
                <a:latin typeface="Times New Roman"/>
                <a:cs typeface="Times New Roman"/>
              </a:rPr>
              <a:t> </a:t>
            </a:r>
            <a:r>
              <a:rPr dirty="0" sz="2000">
                <a:latin typeface="Times New Roman"/>
                <a:cs typeface="Times New Roman"/>
              </a:rPr>
              <a:t>должна</a:t>
            </a:r>
            <a:r>
              <a:rPr dirty="0" sz="2000" spc="-20">
                <a:latin typeface="Times New Roman"/>
                <a:cs typeface="Times New Roman"/>
              </a:rPr>
              <a:t> </a:t>
            </a:r>
            <a:r>
              <a:rPr dirty="0" sz="2000" spc="-5">
                <a:latin typeface="Times New Roman"/>
                <a:cs typeface="Times New Roman"/>
              </a:rPr>
              <a:t>превышать</a:t>
            </a:r>
            <a:r>
              <a:rPr dirty="0" sz="2000" spc="-45">
                <a:latin typeface="Times New Roman"/>
                <a:cs typeface="Times New Roman"/>
              </a:rPr>
              <a:t> </a:t>
            </a:r>
            <a:r>
              <a:rPr dirty="0" sz="2000" spc="-5">
                <a:latin typeface="Times New Roman"/>
                <a:cs typeface="Times New Roman"/>
              </a:rPr>
              <a:t>30-40</a:t>
            </a:r>
            <a:r>
              <a:rPr dirty="0" sz="2000" spc="-50">
                <a:latin typeface="Times New Roman"/>
                <a:cs typeface="Times New Roman"/>
              </a:rPr>
              <a:t> </a:t>
            </a:r>
            <a:r>
              <a:rPr dirty="0" sz="2000">
                <a:latin typeface="Times New Roman"/>
                <a:cs typeface="Times New Roman"/>
              </a:rPr>
              <a:t>минут,</a:t>
            </a:r>
            <a:r>
              <a:rPr dirty="0" sz="2000" spc="-30">
                <a:latin typeface="Times New Roman"/>
                <a:cs typeface="Times New Roman"/>
              </a:rPr>
              <a:t> </a:t>
            </a:r>
            <a:r>
              <a:rPr dirty="0" sz="2000">
                <a:latin typeface="Times New Roman"/>
                <a:cs typeface="Times New Roman"/>
              </a:rPr>
              <a:t>в</a:t>
            </a:r>
            <a:endParaRPr sz="2000">
              <a:latin typeface="Times New Roman"/>
              <a:cs typeface="Times New Roman"/>
            </a:endParaRPr>
          </a:p>
          <a:p>
            <a:pPr marL="12700" marR="5080">
              <a:lnSpc>
                <a:spcPts val="2380"/>
              </a:lnSpc>
              <a:spcBef>
                <a:spcPts val="105"/>
              </a:spcBef>
            </a:pPr>
            <a:r>
              <a:rPr dirty="0" sz="2000" spc="-5">
                <a:latin typeface="Times New Roman"/>
                <a:cs typeface="Times New Roman"/>
              </a:rPr>
              <a:t>старшей</a:t>
            </a:r>
            <a:r>
              <a:rPr dirty="0" sz="2000">
                <a:latin typeface="Times New Roman"/>
                <a:cs typeface="Times New Roman"/>
              </a:rPr>
              <a:t> и</a:t>
            </a:r>
            <a:r>
              <a:rPr dirty="0" sz="2000" spc="5">
                <a:latin typeface="Times New Roman"/>
                <a:cs typeface="Times New Roman"/>
              </a:rPr>
              <a:t> </a:t>
            </a:r>
            <a:r>
              <a:rPr dirty="0" sz="2000" spc="-5">
                <a:latin typeface="Times New Roman"/>
                <a:cs typeface="Times New Roman"/>
              </a:rPr>
              <a:t>подготовительной</a:t>
            </a:r>
            <a:r>
              <a:rPr dirty="0" sz="2000" spc="5">
                <a:latin typeface="Times New Roman"/>
                <a:cs typeface="Times New Roman"/>
              </a:rPr>
              <a:t> </a:t>
            </a:r>
            <a:r>
              <a:rPr dirty="0" sz="2000">
                <a:latin typeface="Times New Roman"/>
                <a:cs typeface="Times New Roman"/>
              </a:rPr>
              <a:t>- 45</a:t>
            </a:r>
            <a:r>
              <a:rPr dirty="0" sz="2000" spc="-10">
                <a:latin typeface="Times New Roman"/>
                <a:cs typeface="Times New Roman"/>
              </a:rPr>
              <a:t> </a:t>
            </a:r>
            <a:r>
              <a:rPr dirty="0" sz="2000">
                <a:latin typeface="Times New Roman"/>
                <a:cs typeface="Times New Roman"/>
              </a:rPr>
              <a:t>минут</a:t>
            </a:r>
            <a:r>
              <a:rPr dirty="0" sz="2000" spc="-5">
                <a:latin typeface="Times New Roman"/>
                <a:cs typeface="Times New Roman"/>
              </a:rPr>
              <a:t> </a:t>
            </a:r>
            <a:r>
              <a:rPr dirty="0" sz="2000">
                <a:latin typeface="Times New Roman"/>
                <a:cs typeface="Times New Roman"/>
              </a:rPr>
              <a:t>и 1. 5 </a:t>
            </a:r>
            <a:r>
              <a:rPr dirty="0" sz="2000" spc="-5">
                <a:latin typeface="Times New Roman"/>
                <a:cs typeface="Times New Roman"/>
              </a:rPr>
              <a:t>часа</a:t>
            </a:r>
            <a:r>
              <a:rPr dirty="0" sz="2000" spc="5">
                <a:latin typeface="Times New Roman"/>
                <a:cs typeface="Times New Roman"/>
              </a:rPr>
              <a:t> </a:t>
            </a:r>
            <a:r>
              <a:rPr dirty="0" sz="2000">
                <a:latin typeface="Times New Roman"/>
                <a:cs typeface="Times New Roman"/>
              </a:rPr>
              <a:t>соответственно.</a:t>
            </a:r>
            <a:r>
              <a:rPr dirty="0" sz="2000" spc="-15">
                <a:latin typeface="Times New Roman"/>
                <a:cs typeface="Times New Roman"/>
              </a:rPr>
              <a:t> </a:t>
            </a:r>
            <a:r>
              <a:rPr dirty="0" sz="2000">
                <a:latin typeface="Times New Roman"/>
                <a:cs typeface="Times New Roman"/>
              </a:rPr>
              <a:t>В </a:t>
            </a:r>
            <a:r>
              <a:rPr dirty="0" sz="2000" spc="-484">
                <a:latin typeface="Times New Roman"/>
                <a:cs typeface="Times New Roman"/>
              </a:rPr>
              <a:t> </a:t>
            </a:r>
            <a:r>
              <a:rPr dirty="0" sz="2000">
                <a:latin typeface="Times New Roman"/>
                <a:cs typeface="Times New Roman"/>
              </a:rPr>
              <a:t>середине</a:t>
            </a:r>
            <a:r>
              <a:rPr dirty="0" sz="2000" spc="-30">
                <a:latin typeface="Times New Roman"/>
                <a:cs typeface="Times New Roman"/>
              </a:rPr>
              <a:t> </a:t>
            </a:r>
            <a:r>
              <a:rPr dirty="0" sz="2000" spc="-5">
                <a:latin typeface="Times New Roman"/>
                <a:cs typeface="Times New Roman"/>
              </a:rPr>
              <a:t>времени,</a:t>
            </a:r>
            <a:r>
              <a:rPr dirty="0" sz="2000" spc="-10">
                <a:latin typeface="Times New Roman"/>
                <a:cs typeface="Times New Roman"/>
              </a:rPr>
              <a:t> </a:t>
            </a:r>
            <a:r>
              <a:rPr dirty="0" sz="2000" spc="-5">
                <a:latin typeface="Times New Roman"/>
                <a:cs typeface="Times New Roman"/>
              </a:rPr>
              <a:t>отведенного на</a:t>
            </a:r>
            <a:r>
              <a:rPr dirty="0" sz="2000" spc="-20">
                <a:latin typeface="Times New Roman"/>
                <a:cs typeface="Times New Roman"/>
              </a:rPr>
              <a:t> </a:t>
            </a:r>
            <a:r>
              <a:rPr dirty="0" sz="2000" spc="-5">
                <a:latin typeface="Times New Roman"/>
                <a:cs typeface="Times New Roman"/>
              </a:rPr>
              <a:t>непрерывную образовательную</a:t>
            </a:r>
            <a:endParaRPr sz="2000">
              <a:latin typeface="Times New Roman"/>
              <a:cs typeface="Times New Roman"/>
            </a:endParaRPr>
          </a:p>
          <a:p>
            <a:pPr marL="12700">
              <a:lnSpc>
                <a:spcPts val="2325"/>
              </a:lnSpc>
            </a:pPr>
            <a:r>
              <a:rPr dirty="0" sz="2000" spc="-5">
                <a:latin typeface="Times New Roman"/>
                <a:cs typeface="Times New Roman"/>
              </a:rPr>
              <a:t>деятельность,</a:t>
            </a:r>
            <a:r>
              <a:rPr dirty="0" sz="2000" spc="-95">
                <a:latin typeface="Times New Roman"/>
                <a:cs typeface="Times New Roman"/>
              </a:rPr>
              <a:t> </a:t>
            </a:r>
            <a:r>
              <a:rPr dirty="0" sz="2000" spc="-5">
                <a:latin typeface="Times New Roman"/>
                <a:cs typeface="Times New Roman"/>
              </a:rPr>
              <a:t>проводят</a:t>
            </a:r>
            <a:r>
              <a:rPr dirty="0" sz="2000" spc="-75">
                <a:latin typeface="Times New Roman"/>
                <a:cs typeface="Times New Roman"/>
              </a:rPr>
              <a:t> </a:t>
            </a:r>
            <a:r>
              <a:rPr dirty="0" sz="2000" spc="-5">
                <a:latin typeface="Times New Roman"/>
                <a:cs typeface="Times New Roman"/>
              </a:rPr>
              <a:t>физкультминутку.</a:t>
            </a:r>
            <a:r>
              <a:rPr dirty="0" sz="2000" spc="-45">
                <a:latin typeface="Times New Roman"/>
                <a:cs typeface="Times New Roman"/>
              </a:rPr>
              <a:t> </a:t>
            </a:r>
            <a:r>
              <a:rPr dirty="0" sz="2000" spc="-5">
                <a:latin typeface="Times New Roman"/>
                <a:cs typeface="Times New Roman"/>
              </a:rPr>
              <a:t>Перерывы</a:t>
            </a:r>
            <a:r>
              <a:rPr dirty="0" sz="2000" spc="-80">
                <a:latin typeface="Times New Roman"/>
                <a:cs typeface="Times New Roman"/>
              </a:rPr>
              <a:t> </a:t>
            </a:r>
            <a:r>
              <a:rPr dirty="0" sz="2000" spc="-5">
                <a:latin typeface="Times New Roman"/>
                <a:cs typeface="Times New Roman"/>
              </a:rPr>
              <a:t>между</a:t>
            </a:r>
            <a:endParaRPr sz="2000">
              <a:latin typeface="Times New Roman"/>
              <a:cs typeface="Times New Roman"/>
            </a:endParaRPr>
          </a:p>
          <a:p>
            <a:pPr marL="12700" marR="144780">
              <a:lnSpc>
                <a:spcPts val="2380"/>
              </a:lnSpc>
              <a:spcBef>
                <a:spcPts val="110"/>
              </a:spcBef>
            </a:pPr>
            <a:r>
              <a:rPr dirty="0" sz="2000" spc="-5">
                <a:latin typeface="Times New Roman"/>
                <a:cs typeface="Times New Roman"/>
              </a:rPr>
              <a:t>периодами непрерывной </a:t>
            </a:r>
            <a:r>
              <a:rPr dirty="0" sz="2000">
                <a:latin typeface="Times New Roman"/>
                <a:cs typeface="Times New Roman"/>
              </a:rPr>
              <a:t>и </a:t>
            </a:r>
            <a:r>
              <a:rPr dirty="0" sz="2000" spc="-5">
                <a:latin typeface="Times New Roman"/>
                <a:cs typeface="Times New Roman"/>
              </a:rPr>
              <a:t>образовательной деятельности </a:t>
            </a:r>
            <a:r>
              <a:rPr dirty="0" sz="2000">
                <a:latin typeface="Times New Roman"/>
                <a:cs typeface="Times New Roman"/>
              </a:rPr>
              <a:t>- </a:t>
            </a:r>
            <a:r>
              <a:rPr dirty="0" sz="2000" spc="-5">
                <a:latin typeface="Times New Roman"/>
                <a:cs typeface="Times New Roman"/>
              </a:rPr>
              <a:t>не </a:t>
            </a:r>
            <a:r>
              <a:rPr dirty="0" sz="2000">
                <a:latin typeface="Times New Roman"/>
                <a:cs typeface="Times New Roman"/>
              </a:rPr>
              <a:t>менее </a:t>
            </a:r>
            <a:r>
              <a:rPr dirty="0" sz="2000" spc="-484">
                <a:latin typeface="Times New Roman"/>
                <a:cs typeface="Times New Roman"/>
              </a:rPr>
              <a:t> </a:t>
            </a:r>
            <a:r>
              <a:rPr dirty="0" sz="2000">
                <a:latin typeface="Times New Roman"/>
                <a:cs typeface="Times New Roman"/>
              </a:rPr>
              <a:t>10</a:t>
            </a:r>
            <a:r>
              <a:rPr dirty="0" sz="2000" spc="-20">
                <a:latin typeface="Times New Roman"/>
                <a:cs typeface="Times New Roman"/>
              </a:rPr>
              <a:t> </a:t>
            </a:r>
            <a:r>
              <a:rPr dirty="0" sz="2000">
                <a:latin typeface="Times New Roman"/>
                <a:cs typeface="Times New Roman"/>
              </a:rPr>
              <a:t>минут.</a:t>
            </a:r>
            <a:endParaRPr sz="20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727963" y="815086"/>
            <a:ext cx="7735570" cy="4290060"/>
          </a:xfrm>
          <a:prstGeom prst="rect">
            <a:avLst/>
          </a:prstGeom>
        </p:spPr>
        <p:txBody>
          <a:bodyPr wrap="square" lIns="0" tIns="24130" rIns="0" bIns="0" rtlCol="0" vert="horz">
            <a:spAutoFit/>
          </a:bodyPr>
          <a:lstStyle/>
          <a:p>
            <a:pPr algn="just" marL="2326640" marR="1378585" indent="-908685">
              <a:lnSpc>
                <a:spcPts val="2390"/>
              </a:lnSpc>
              <a:spcBef>
                <a:spcPts val="190"/>
              </a:spcBef>
            </a:pPr>
            <a:r>
              <a:rPr dirty="0" sz="2000" spc="-15">
                <a:latin typeface="Times New Roman"/>
                <a:cs typeface="Times New Roman"/>
              </a:rPr>
              <a:t>2.4. </a:t>
            </a:r>
            <a:r>
              <a:rPr dirty="0" sz="2000" spc="-5">
                <a:latin typeface="Times New Roman"/>
                <a:cs typeface="Times New Roman"/>
              </a:rPr>
              <a:t>Оценка результатов освоения программы </a:t>
            </a:r>
            <a:r>
              <a:rPr dirty="0" sz="2000" spc="-484">
                <a:latin typeface="Times New Roman"/>
                <a:cs typeface="Times New Roman"/>
              </a:rPr>
              <a:t> </a:t>
            </a:r>
            <a:r>
              <a:rPr dirty="0" sz="2000" spc="-5">
                <a:latin typeface="Times New Roman"/>
                <a:cs typeface="Times New Roman"/>
              </a:rPr>
              <a:t>Педагогическая</a:t>
            </a:r>
            <a:r>
              <a:rPr dirty="0" sz="2000" spc="5">
                <a:latin typeface="Times New Roman"/>
                <a:cs typeface="Times New Roman"/>
              </a:rPr>
              <a:t> </a:t>
            </a:r>
            <a:r>
              <a:rPr dirty="0" sz="2000" spc="-5">
                <a:latin typeface="Times New Roman"/>
                <a:cs typeface="Times New Roman"/>
              </a:rPr>
              <a:t>диагностика</a:t>
            </a:r>
            <a:endParaRPr sz="2000">
              <a:latin typeface="Times New Roman"/>
              <a:cs typeface="Times New Roman"/>
            </a:endParaRPr>
          </a:p>
          <a:p>
            <a:pPr algn="just" marL="12700">
              <a:lnSpc>
                <a:spcPts val="2330"/>
              </a:lnSpc>
            </a:pPr>
            <a:r>
              <a:rPr dirty="0" sz="2000" spc="-5">
                <a:latin typeface="Times New Roman"/>
                <a:cs typeface="Times New Roman"/>
              </a:rPr>
              <a:t>Каждый</a:t>
            </a:r>
            <a:r>
              <a:rPr dirty="0" sz="2000" spc="-25">
                <a:latin typeface="Times New Roman"/>
                <a:cs typeface="Times New Roman"/>
              </a:rPr>
              <a:t> </a:t>
            </a:r>
            <a:r>
              <a:rPr dirty="0" sz="2000" spc="-5">
                <a:latin typeface="Times New Roman"/>
                <a:cs typeface="Times New Roman"/>
              </a:rPr>
              <a:t>педагог</a:t>
            </a:r>
            <a:r>
              <a:rPr dirty="0" sz="2000" spc="-15">
                <a:latin typeface="Times New Roman"/>
                <a:cs typeface="Times New Roman"/>
              </a:rPr>
              <a:t> </a:t>
            </a:r>
            <a:r>
              <a:rPr dirty="0" sz="2000" spc="-10">
                <a:latin typeface="Times New Roman"/>
                <a:cs typeface="Times New Roman"/>
              </a:rPr>
              <a:t>во</a:t>
            </a:r>
            <a:r>
              <a:rPr dirty="0" sz="2000" spc="-15">
                <a:latin typeface="Times New Roman"/>
                <a:cs typeface="Times New Roman"/>
              </a:rPr>
              <a:t> </a:t>
            </a:r>
            <a:r>
              <a:rPr dirty="0" sz="2000" spc="-5">
                <a:latin typeface="Times New Roman"/>
                <a:cs typeface="Times New Roman"/>
              </a:rPr>
              <a:t>время</a:t>
            </a:r>
            <a:r>
              <a:rPr dirty="0" sz="2000" spc="-35">
                <a:latin typeface="Times New Roman"/>
                <a:cs typeface="Times New Roman"/>
              </a:rPr>
              <a:t> </a:t>
            </a:r>
            <a:r>
              <a:rPr dirty="0" sz="2000">
                <a:latin typeface="Times New Roman"/>
                <a:cs typeface="Times New Roman"/>
              </a:rPr>
              <a:t>работы</a:t>
            </a:r>
            <a:r>
              <a:rPr dirty="0" sz="2000" spc="-60">
                <a:latin typeface="Times New Roman"/>
                <a:cs typeface="Times New Roman"/>
              </a:rPr>
              <a:t> </a:t>
            </a:r>
            <a:r>
              <a:rPr dirty="0" sz="2000" spc="-5">
                <a:latin typeface="Times New Roman"/>
                <a:cs typeface="Times New Roman"/>
              </a:rPr>
              <a:t>постоянно</a:t>
            </a:r>
            <a:r>
              <a:rPr dirty="0" sz="2000" spc="-10">
                <a:latin typeface="Times New Roman"/>
                <a:cs typeface="Times New Roman"/>
              </a:rPr>
              <a:t> </a:t>
            </a:r>
            <a:r>
              <a:rPr dirty="0" sz="2000" spc="-5">
                <a:latin typeface="Times New Roman"/>
                <a:cs typeface="Times New Roman"/>
              </a:rPr>
              <a:t>изучает</a:t>
            </a:r>
            <a:r>
              <a:rPr dirty="0" sz="2000" spc="-35">
                <a:latin typeface="Times New Roman"/>
                <a:cs typeface="Times New Roman"/>
              </a:rPr>
              <a:t> </a:t>
            </a:r>
            <a:r>
              <a:rPr dirty="0" sz="2000" spc="-5">
                <a:latin typeface="Times New Roman"/>
                <a:cs typeface="Times New Roman"/>
              </a:rPr>
              <a:t>своих</a:t>
            </a:r>
            <a:endParaRPr sz="2000">
              <a:latin typeface="Times New Roman"/>
              <a:cs typeface="Times New Roman"/>
            </a:endParaRPr>
          </a:p>
          <a:p>
            <a:pPr algn="just" marL="12700" marR="802640">
              <a:lnSpc>
                <a:spcPct val="99300"/>
              </a:lnSpc>
              <a:spcBef>
                <a:spcPts val="20"/>
              </a:spcBef>
            </a:pPr>
            <a:r>
              <a:rPr dirty="0" sz="2000" spc="-5">
                <a:latin typeface="Times New Roman"/>
                <a:cs typeface="Times New Roman"/>
              </a:rPr>
              <a:t>воспитанников. </a:t>
            </a:r>
            <a:r>
              <a:rPr dirty="0" sz="2000">
                <a:latin typeface="Times New Roman"/>
                <a:cs typeface="Times New Roman"/>
              </a:rPr>
              <a:t>Такая работа </a:t>
            </a:r>
            <a:r>
              <a:rPr dirty="0" sz="2000" spc="-5">
                <a:latin typeface="Times New Roman"/>
                <a:cs typeface="Times New Roman"/>
              </a:rPr>
              <a:t>проводится </a:t>
            </a:r>
            <a:r>
              <a:rPr dirty="0" sz="2000">
                <a:latin typeface="Times New Roman"/>
                <a:cs typeface="Times New Roman"/>
              </a:rPr>
              <a:t>в ходе </a:t>
            </a:r>
            <a:r>
              <a:rPr dirty="0" sz="2000" spc="-5">
                <a:latin typeface="Times New Roman"/>
                <a:cs typeface="Times New Roman"/>
              </a:rPr>
              <a:t>наблюдений </a:t>
            </a:r>
            <a:r>
              <a:rPr dirty="0" sz="2000">
                <a:latin typeface="Times New Roman"/>
                <a:cs typeface="Times New Roman"/>
              </a:rPr>
              <a:t>за </a:t>
            </a:r>
            <a:r>
              <a:rPr dirty="0" sz="2000" spc="-484">
                <a:latin typeface="Times New Roman"/>
                <a:cs typeface="Times New Roman"/>
              </a:rPr>
              <a:t> </a:t>
            </a:r>
            <a:r>
              <a:rPr dirty="0" sz="2000" spc="-5">
                <a:latin typeface="Times New Roman"/>
                <a:cs typeface="Times New Roman"/>
              </a:rPr>
              <a:t>активностью </a:t>
            </a:r>
            <a:r>
              <a:rPr dirty="0" sz="2000">
                <a:latin typeface="Times New Roman"/>
                <a:cs typeface="Times New Roman"/>
              </a:rPr>
              <a:t>детей в </a:t>
            </a:r>
            <a:r>
              <a:rPr dirty="0" sz="2000" spc="-5">
                <a:latin typeface="Times New Roman"/>
                <a:cs typeface="Times New Roman"/>
              </a:rPr>
              <a:t>спонтанной </a:t>
            </a:r>
            <a:r>
              <a:rPr dirty="0" sz="2000">
                <a:latin typeface="Times New Roman"/>
                <a:cs typeface="Times New Roman"/>
              </a:rPr>
              <a:t>и </a:t>
            </a:r>
            <a:r>
              <a:rPr dirty="0" sz="2000" spc="-5">
                <a:latin typeface="Times New Roman"/>
                <a:cs typeface="Times New Roman"/>
              </a:rPr>
              <a:t>специально организованной </a:t>
            </a:r>
            <a:r>
              <a:rPr dirty="0" sz="2000" spc="-484">
                <a:latin typeface="Times New Roman"/>
                <a:cs typeface="Times New Roman"/>
              </a:rPr>
              <a:t> </a:t>
            </a:r>
            <a:r>
              <a:rPr dirty="0" sz="2000" spc="-5">
                <a:latin typeface="Times New Roman"/>
                <a:cs typeface="Times New Roman"/>
              </a:rPr>
              <a:t>деятельности.</a:t>
            </a:r>
            <a:endParaRPr sz="2000">
              <a:latin typeface="Times New Roman"/>
              <a:cs typeface="Times New Roman"/>
            </a:endParaRPr>
          </a:p>
          <a:p>
            <a:pPr marL="12700" marR="365760">
              <a:lnSpc>
                <a:spcPts val="2380"/>
              </a:lnSpc>
              <a:spcBef>
                <a:spcPts val="120"/>
              </a:spcBef>
            </a:pPr>
            <a:r>
              <a:rPr dirty="0" sz="2000" spc="-5">
                <a:latin typeface="Times New Roman"/>
                <a:cs typeface="Times New Roman"/>
              </a:rPr>
              <a:t>Для</a:t>
            </a:r>
            <a:r>
              <a:rPr dirty="0" sz="2000" spc="-30">
                <a:latin typeface="Times New Roman"/>
                <a:cs typeface="Times New Roman"/>
              </a:rPr>
              <a:t> </a:t>
            </a:r>
            <a:r>
              <a:rPr dirty="0" sz="2000" spc="-5">
                <a:latin typeface="Times New Roman"/>
                <a:cs typeface="Times New Roman"/>
              </a:rPr>
              <a:t>этого</a:t>
            </a:r>
            <a:r>
              <a:rPr dirty="0" sz="2000" spc="-45">
                <a:latin typeface="Times New Roman"/>
                <a:cs typeface="Times New Roman"/>
              </a:rPr>
              <a:t> </a:t>
            </a:r>
            <a:r>
              <a:rPr dirty="0" sz="2000" spc="-5">
                <a:latin typeface="Times New Roman"/>
                <a:cs typeface="Times New Roman"/>
              </a:rPr>
              <a:t>документация</a:t>
            </a:r>
            <a:r>
              <a:rPr dirty="0" sz="2000" spc="-25">
                <a:latin typeface="Times New Roman"/>
                <a:cs typeface="Times New Roman"/>
              </a:rPr>
              <a:t> </a:t>
            </a:r>
            <a:r>
              <a:rPr dirty="0" sz="2000" spc="-5">
                <a:latin typeface="Times New Roman"/>
                <a:cs typeface="Times New Roman"/>
              </a:rPr>
              <a:t>воспитателя</a:t>
            </a:r>
            <a:r>
              <a:rPr dirty="0" sz="2000" spc="-20">
                <a:latin typeface="Times New Roman"/>
                <a:cs typeface="Times New Roman"/>
              </a:rPr>
              <a:t> </a:t>
            </a:r>
            <a:r>
              <a:rPr dirty="0" sz="2000">
                <a:latin typeface="Times New Roman"/>
                <a:cs typeface="Times New Roman"/>
              </a:rPr>
              <a:t>детского</a:t>
            </a:r>
            <a:r>
              <a:rPr dirty="0" sz="2000" spc="-40">
                <a:latin typeface="Times New Roman"/>
                <a:cs typeface="Times New Roman"/>
              </a:rPr>
              <a:t> </a:t>
            </a:r>
            <a:r>
              <a:rPr dirty="0" sz="2000">
                <a:latin typeface="Times New Roman"/>
                <a:cs typeface="Times New Roman"/>
              </a:rPr>
              <a:t>сада</a:t>
            </a:r>
            <a:r>
              <a:rPr dirty="0" sz="2000" spc="-60">
                <a:latin typeface="Times New Roman"/>
                <a:cs typeface="Times New Roman"/>
              </a:rPr>
              <a:t> </a:t>
            </a:r>
            <a:r>
              <a:rPr dirty="0" sz="2000" spc="-5">
                <a:latin typeface="Times New Roman"/>
                <a:cs typeface="Times New Roman"/>
              </a:rPr>
              <a:t>включает</a:t>
            </a:r>
            <a:r>
              <a:rPr dirty="0" sz="2000" spc="-40">
                <a:latin typeface="Times New Roman"/>
                <a:cs typeface="Times New Roman"/>
              </a:rPr>
              <a:t> </a:t>
            </a:r>
            <a:r>
              <a:rPr dirty="0" sz="2000">
                <a:latin typeface="Times New Roman"/>
                <a:cs typeface="Times New Roman"/>
              </a:rPr>
              <a:t>в</a:t>
            </a:r>
            <a:r>
              <a:rPr dirty="0" sz="2000" spc="-30">
                <a:latin typeface="Times New Roman"/>
                <a:cs typeface="Times New Roman"/>
              </a:rPr>
              <a:t> </a:t>
            </a:r>
            <a:r>
              <a:rPr dirty="0" sz="2000" spc="-5">
                <a:latin typeface="Times New Roman"/>
                <a:cs typeface="Times New Roman"/>
              </a:rPr>
              <a:t>себя </a:t>
            </a:r>
            <a:r>
              <a:rPr dirty="0" sz="2000" spc="-484">
                <a:latin typeface="Times New Roman"/>
                <a:cs typeface="Times New Roman"/>
              </a:rPr>
              <a:t> </a:t>
            </a:r>
            <a:r>
              <a:rPr dirty="0" sz="2000">
                <a:latin typeface="Times New Roman"/>
                <a:cs typeface="Times New Roman"/>
              </a:rPr>
              <a:t>карты</a:t>
            </a:r>
            <a:r>
              <a:rPr dirty="0" sz="2000" spc="-50">
                <a:latin typeface="Times New Roman"/>
                <a:cs typeface="Times New Roman"/>
              </a:rPr>
              <a:t> </a:t>
            </a:r>
            <a:r>
              <a:rPr dirty="0" sz="2000" spc="-5">
                <a:latin typeface="Times New Roman"/>
                <a:cs typeface="Times New Roman"/>
              </a:rPr>
              <a:t>наблюдений</a:t>
            </a:r>
            <a:r>
              <a:rPr dirty="0" sz="2000" spc="-40">
                <a:latin typeface="Times New Roman"/>
                <a:cs typeface="Times New Roman"/>
              </a:rPr>
              <a:t> </a:t>
            </a:r>
            <a:r>
              <a:rPr dirty="0" sz="2000">
                <a:latin typeface="Times New Roman"/>
                <a:cs typeface="Times New Roman"/>
              </a:rPr>
              <a:t>детского</a:t>
            </a:r>
            <a:r>
              <a:rPr dirty="0" sz="2000" spc="-65">
                <a:latin typeface="Times New Roman"/>
                <a:cs typeface="Times New Roman"/>
              </a:rPr>
              <a:t> </a:t>
            </a:r>
            <a:r>
              <a:rPr dirty="0" sz="2000" spc="-5">
                <a:latin typeface="Times New Roman"/>
                <a:cs typeface="Times New Roman"/>
              </a:rPr>
              <a:t>развития,</a:t>
            </a:r>
            <a:r>
              <a:rPr dirty="0" sz="2000" spc="-30">
                <a:latin typeface="Times New Roman"/>
                <a:cs typeface="Times New Roman"/>
              </a:rPr>
              <a:t> </a:t>
            </a:r>
            <a:r>
              <a:rPr dirty="0" sz="2000" spc="-5">
                <a:latin typeface="Times New Roman"/>
                <a:cs typeface="Times New Roman"/>
              </a:rPr>
              <a:t>позволяющие</a:t>
            </a:r>
            <a:r>
              <a:rPr dirty="0" sz="2000" spc="-80">
                <a:latin typeface="Times New Roman"/>
                <a:cs typeface="Times New Roman"/>
              </a:rPr>
              <a:t> </a:t>
            </a:r>
            <a:r>
              <a:rPr dirty="0" sz="2000" spc="-5">
                <a:latin typeface="Times New Roman"/>
                <a:cs typeface="Times New Roman"/>
              </a:rPr>
              <a:t>фиксировать</a:t>
            </a:r>
            <a:endParaRPr sz="2000">
              <a:latin typeface="Times New Roman"/>
              <a:cs typeface="Times New Roman"/>
            </a:endParaRPr>
          </a:p>
          <a:p>
            <a:pPr marL="12700" marR="5080">
              <a:lnSpc>
                <a:spcPts val="2400"/>
              </a:lnSpc>
            </a:pPr>
            <a:r>
              <a:rPr dirty="0" sz="2000" spc="-5">
                <a:latin typeface="Times New Roman"/>
                <a:cs typeface="Times New Roman"/>
              </a:rPr>
              <a:t>индивидуальную </a:t>
            </a:r>
            <a:r>
              <a:rPr dirty="0" sz="2000">
                <a:latin typeface="Times New Roman"/>
                <a:cs typeface="Times New Roman"/>
              </a:rPr>
              <a:t>динамику и </a:t>
            </a:r>
            <a:r>
              <a:rPr dirty="0" sz="2000" spc="-5">
                <a:latin typeface="Times New Roman"/>
                <a:cs typeface="Times New Roman"/>
              </a:rPr>
              <a:t>перспективы развития каждого ребенка </a:t>
            </a:r>
            <a:r>
              <a:rPr dirty="0" sz="2000">
                <a:latin typeface="Times New Roman"/>
                <a:cs typeface="Times New Roman"/>
              </a:rPr>
              <a:t>в </a:t>
            </a:r>
            <a:r>
              <a:rPr dirty="0" sz="2000" spc="-484">
                <a:latin typeface="Times New Roman"/>
                <a:cs typeface="Times New Roman"/>
              </a:rPr>
              <a:t> </a:t>
            </a:r>
            <a:r>
              <a:rPr dirty="0" sz="2000">
                <a:latin typeface="Times New Roman"/>
                <a:cs typeface="Times New Roman"/>
              </a:rPr>
              <a:t>ходе </a:t>
            </a:r>
            <a:r>
              <a:rPr dirty="0" sz="2000" spc="-5">
                <a:latin typeface="Times New Roman"/>
                <a:cs typeface="Times New Roman"/>
              </a:rPr>
              <a:t>различных видов деятельности (речевой, познавательной, </a:t>
            </a:r>
            <a:r>
              <a:rPr dirty="0" sz="2000">
                <a:latin typeface="Times New Roman"/>
                <a:cs typeface="Times New Roman"/>
              </a:rPr>
              <a:t> </a:t>
            </a:r>
            <a:r>
              <a:rPr dirty="0" sz="2000" spc="-5">
                <a:latin typeface="Times New Roman"/>
                <a:cs typeface="Times New Roman"/>
              </a:rPr>
              <a:t>художественной,</a:t>
            </a:r>
            <a:r>
              <a:rPr dirty="0" sz="2000" spc="-60">
                <a:latin typeface="Times New Roman"/>
                <a:cs typeface="Times New Roman"/>
              </a:rPr>
              <a:t> </a:t>
            </a:r>
            <a:r>
              <a:rPr dirty="0" sz="2000" spc="-5">
                <a:latin typeface="Times New Roman"/>
                <a:cs typeface="Times New Roman"/>
              </a:rPr>
              <a:t>игровой,</a:t>
            </a:r>
            <a:r>
              <a:rPr dirty="0" sz="2000" spc="-40">
                <a:latin typeface="Times New Roman"/>
                <a:cs typeface="Times New Roman"/>
              </a:rPr>
              <a:t> </a:t>
            </a:r>
            <a:r>
              <a:rPr dirty="0" sz="2000" spc="-5">
                <a:latin typeface="Times New Roman"/>
                <a:cs typeface="Times New Roman"/>
              </a:rPr>
              <a:t>проектной</a:t>
            </a:r>
            <a:r>
              <a:rPr dirty="0" sz="2000" spc="-65">
                <a:latin typeface="Times New Roman"/>
                <a:cs typeface="Times New Roman"/>
              </a:rPr>
              <a:t> </a:t>
            </a:r>
            <a:r>
              <a:rPr dirty="0" sz="2000">
                <a:latin typeface="Times New Roman"/>
                <a:cs typeface="Times New Roman"/>
              </a:rPr>
              <a:t>и</a:t>
            </a:r>
            <a:r>
              <a:rPr dirty="0" sz="2000" spc="-65">
                <a:latin typeface="Times New Roman"/>
                <a:cs typeface="Times New Roman"/>
              </a:rPr>
              <a:t> </a:t>
            </a:r>
            <a:r>
              <a:rPr dirty="0" sz="2000">
                <a:latin typeface="Times New Roman"/>
                <a:cs typeface="Times New Roman"/>
              </a:rPr>
              <a:t>физического</a:t>
            </a:r>
            <a:r>
              <a:rPr dirty="0" sz="2000" spc="-45">
                <a:latin typeface="Times New Roman"/>
                <a:cs typeface="Times New Roman"/>
              </a:rPr>
              <a:t> </a:t>
            </a:r>
            <a:r>
              <a:rPr dirty="0" sz="2000" spc="-5">
                <a:latin typeface="Times New Roman"/>
                <a:cs typeface="Times New Roman"/>
              </a:rPr>
              <a:t>развития)</a:t>
            </a:r>
            <a:endParaRPr sz="2000">
              <a:latin typeface="Times New Roman"/>
              <a:cs typeface="Times New Roman"/>
            </a:endParaRPr>
          </a:p>
          <a:p>
            <a:pPr marL="12700">
              <a:lnSpc>
                <a:spcPts val="2325"/>
              </a:lnSpc>
            </a:pPr>
            <a:r>
              <a:rPr dirty="0" sz="2000">
                <a:latin typeface="Times New Roman"/>
                <a:cs typeface="Times New Roman"/>
              </a:rPr>
              <a:t>В</a:t>
            </a:r>
            <a:r>
              <a:rPr dirty="0" sz="2000" spc="-45">
                <a:latin typeface="Times New Roman"/>
                <a:cs typeface="Times New Roman"/>
              </a:rPr>
              <a:t> </a:t>
            </a:r>
            <a:r>
              <a:rPr dirty="0" sz="2000">
                <a:latin typeface="Times New Roman"/>
                <a:cs typeface="Times New Roman"/>
              </a:rPr>
              <a:t>ходе</a:t>
            </a:r>
            <a:r>
              <a:rPr dirty="0" sz="2000" spc="-80">
                <a:latin typeface="Times New Roman"/>
                <a:cs typeface="Times New Roman"/>
              </a:rPr>
              <a:t> </a:t>
            </a:r>
            <a:r>
              <a:rPr dirty="0" sz="2000" spc="-5">
                <a:latin typeface="Times New Roman"/>
                <a:cs typeface="Times New Roman"/>
              </a:rPr>
              <a:t>образовательной</a:t>
            </a:r>
            <a:r>
              <a:rPr dirty="0" sz="2000" spc="-60">
                <a:latin typeface="Times New Roman"/>
                <a:cs typeface="Times New Roman"/>
              </a:rPr>
              <a:t> </a:t>
            </a:r>
            <a:r>
              <a:rPr dirty="0" sz="2000" spc="-5">
                <a:latin typeface="Times New Roman"/>
                <a:cs typeface="Times New Roman"/>
              </a:rPr>
              <a:t>деятельности</a:t>
            </a:r>
            <a:r>
              <a:rPr dirty="0" sz="2000" spc="-40">
                <a:latin typeface="Times New Roman"/>
                <a:cs typeface="Times New Roman"/>
              </a:rPr>
              <a:t> </a:t>
            </a:r>
            <a:r>
              <a:rPr dirty="0" sz="2000" spc="-5">
                <a:latin typeface="Times New Roman"/>
                <a:cs typeface="Times New Roman"/>
              </a:rPr>
              <a:t>педагоги</a:t>
            </a:r>
            <a:r>
              <a:rPr dirty="0" sz="2000" spc="-45">
                <a:latin typeface="Times New Roman"/>
                <a:cs typeface="Times New Roman"/>
              </a:rPr>
              <a:t> </a:t>
            </a:r>
            <a:r>
              <a:rPr dirty="0" sz="2000">
                <a:latin typeface="Times New Roman"/>
                <a:cs typeface="Times New Roman"/>
              </a:rPr>
              <a:t>должны</a:t>
            </a:r>
            <a:r>
              <a:rPr dirty="0" sz="2000" spc="-50">
                <a:latin typeface="Times New Roman"/>
                <a:cs typeface="Times New Roman"/>
              </a:rPr>
              <a:t> </a:t>
            </a:r>
            <a:r>
              <a:rPr dirty="0" sz="2000">
                <a:latin typeface="Times New Roman"/>
                <a:cs typeface="Times New Roman"/>
              </a:rPr>
              <a:t>создавать</a:t>
            </a:r>
            <a:endParaRPr sz="2000">
              <a:latin typeface="Times New Roman"/>
              <a:cs typeface="Times New Roman"/>
            </a:endParaRPr>
          </a:p>
          <a:p>
            <a:pPr marL="12700" marR="34925">
              <a:lnSpc>
                <a:spcPts val="2400"/>
              </a:lnSpc>
              <a:spcBef>
                <a:spcPts val="80"/>
              </a:spcBef>
            </a:pPr>
            <a:r>
              <a:rPr dirty="0" sz="2000" spc="-5">
                <a:latin typeface="Times New Roman"/>
                <a:cs typeface="Times New Roman"/>
              </a:rPr>
              <a:t>диагностические</a:t>
            </a:r>
            <a:r>
              <a:rPr dirty="0" sz="2000" spc="5">
                <a:latin typeface="Times New Roman"/>
                <a:cs typeface="Times New Roman"/>
              </a:rPr>
              <a:t> </a:t>
            </a:r>
            <a:r>
              <a:rPr dirty="0" sz="2000" spc="-5">
                <a:latin typeface="Times New Roman"/>
                <a:cs typeface="Times New Roman"/>
              </a:rPr>
              <a:t>ситуации,</a:t>
            </a:r>
            <a:r>
              <a:rPr dirty="0" sz="2000" spc="25">
                <a:latin typeface="Times New Roman"/>
                <a:cs typeface="Times New Roman"/>
              </a:rPr>
              <a:t> </a:t>
            </a:r>
            <a:r>
              <a:rPr dirty="0" sz="2000">
                <a:latin typeface="Times New Roman"/>
                <a:cs typeface="Times New Roman"/>
              </a:rPr>
              <a:t>чтобы</a:t>
            </a:r>
            <a:r>
              <a:rPr dirty="0" sz="2000" spc="-45">
                <a:latin typeface="Times New Roman"/>
                <a:cs typeface="Times New Roman"/>
              </a:rPr>
              <a:t> </a:t>
            </a:r>
            <a:r>
              <a:rPr dirty="0" sz="2000" spc="-5">
                <a:latin typeface="Times New Roman"/>
                <a:cs typeface="Times New Roman"/>
              </a:rPr>
              <a:t>оценить</a:t>
            </a:r>
            <a:r>
              <a:rPr dirty="0" sz="2000" spc="10">
                <a:latin typeface="Times New Roman"/>
                <a:cs typeface="Times New Roman"/>
              </a:rPr>
              <a:t> </a:t>
            </a:r>
            <a:r>
              <a:rPr dirty="0" sz="2000" spc="-5">
                <a:latin typeface="Times New Roman"/>
                <a:cs typeface="Times New Roman"/>
              </a:rPr>
              <a:t>индивидуальную</a:t>
            </a:r>
            <a:r>
              <a:rPr dirty="0" sz="2000" spc="40">
                <a:latin typeface="Times New Roman"/>
                <a:cs typeface="Times New Roman"/>
              </a:rPr>
              <a:t> </a:t>
            </a:r>
            <a:r>
              <a:rPr dirty="0" sz="2000">
                <a:latin typeface="Times New Roman"/>
                <a:cs typeface="Times New Roman"/>
              </a:rPr>
              <a:t>динамику </a:t>
            </a:r>
            <a:r>
              <a:rPr dirty="0" sz="2000" spc="-484">
                <a:latin typeface="Times New Roman"/>
                <a:cs typeface="Times New Roman"/>
              </a:rPr>
              <a:t> </a:t>
            </a:r>
            <a:r>
              <a:rPr dirty="0" sz="2000">
                <a:latin typeface="Times New Roman"/>
                <a:cs typeface="Times New Roman"/>
              </a:rPr>
              <a:t>детей</a:t>
            </a:r>
            <a:r>
              <a:rPr dirty="0" sz="2000" spc="-55">
                <a:latin typeface="Times New Roman"/>
                <a:cs typeface="Times New Roman"/>
              </a:rPr>
              <a:t> </a:t>
            </a:r>
            <a:r>
              <a:rPr dirty="0" sz="2000">
                <a:latin typeface="Times New Roman"/>
                <a:cs typeface="Times New Roman"/>
              </a:rPr>
              <a:t>и</a:t>
            </a:r>
            <a:r>
              <a:rPr dirty="0" sz="2000" spc="-25">
                <a:latin typeface="Times New Roman"/>
                <a:cs typeface="Times New Roman"/>
              </a:rPr>
              <a:t> </a:t>
            </a:r>
            <a:r>
              <a:rPr dirty="0" sz="2000" spc="-5">
                <a:latin typeface="Times New Roman"/>
                <a:cs typeface="Times New Roman"/>
              </a:rPr>
              <a:t>скорректировать</a:t>
            </a:r>
            <a:r>
              <a:rPr dirty="0" sz="2000" spc="-75">
                <a:latin typeface="Times New Roman"/>
                <a:cs typeface="Times New Roman"/>
              </a:rPr>
              <a:t> </a:t>
            </a:r>
            <a:r>
              <a:rPr dirty="0" sz="2000" spc="-5">
                <a:latin typeface="Times New Roman"/>
                <a:cs typeface="Times New Roman"/>
              </a:rPr>
              <a:t>свои</a:t>
            </a:r>
            <a:r>
              <a:rPr dirty="0" sz="2000" spc="-35">
                <a:latin typeface="Times New Roman"/>
                <a:cs typeface="Times New Roman"/>
              </a:rPr>
              <a:t> </a:t>
            </a:r>
            <a:r>
              <a:rPr dirty="0" sz="2000" spc="-5">
                <a:latin typeface="Times New Roman"/>
                <a:cs typeface="Times New Roman"/>
              </a:rPr>
              <a:t>действия.</a:t>
            </a:r>
            <a:endParaRPr sz="2000">
              <a:latin typeface="Times New Roman"/>
              <a:cs typeface="Times New Roman"/>
            </a:endParaRP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7541894" y="5060454"/>
            <a:ext cx="1031240" cy="920038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727963" y="815086"/>
            <a:ext cx="7749540" cy="3985260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2353945">
              <a:lnSpc>
                <a:spcPct val="100000"/>
              </a:lnSpc>
              <a:spcBef>
                <a:spcPts val="105"/>
              </a:spcBef>
            </a:pPr>
            <a:r>
              <a:rPr dirty="0" sz="2000" spc="-15">
                <a:latin typeface="Times New Roman"/>
                <a:cs typeface="Times New Roman"/>
              </a:rPr>
              <a:t>2.5.</a:t>
            </a:r>
            <a:r>
              <a:rPr dirty="0" sz="2000" spc="35">
                <a:latin typeface="Times New Roman"/>
                <a:cs typeface="Times New Roman"/>
              </a:rPr>
              <a:t> </a:t>
            </a:r>
            <a:r>
              <a:rPr dirty="0" sz="2000" spc="-5">
                <a:latin typeface="Times New Roman"/>
                <a:cs typeface="Times New Roman"/>
              </a:rPr>
              <a:t>Портфолио</a:t>
            </a:r>
            <a:r>
              <a:rPr dirty="0" sz="2000" spc="-50">
                <a:latin typeface="Times New Roman"/>
                <a:cs typeface="Times New Roman"/>
              </a:rPr>
              <a:t> </a:t>
            </a:r>
            <a:r>
              <a:rPr dirty="0" sz="2000" spc="-5">
                <a:latin typeface="Times New Roman"/>
                <a:cs typeface="Times New Roman"/>
              </a:rPr>
              <a:t>воспитателя</a:t>
            </a:r>
            <a:endParaRPr sz="20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40"/>
              </a:spcBef>
            </a:pPr>
            <a:endParaRPr sz="2050">
              <a:latin typeface="Times New Roman"/>
              <a:cs typeface="Times New Roman"/>
            </a:endParaRPr>
          </a:p>
          <a:p>
            <a:pPr marL="12700" marR="416559">
              <a:lnSpc>
                <a:spcPct val="100000"/>
              </a:lnSpc>
            </a:pPr>
            <a:r>
              <a:rPr dirty="0" sz="2000">
                <a:latin typeface="Times New Roman"/>
                <a:cs typeface="Times New Roman"/>
              </a:rPr>
              <a:t>В</a:t>
            </a:r>
            <a:r>
              <a:rPr dirty="0" sz="2000" spc="-25">
                <a:latin typeface="Times New Roman"/>
                <a:cs typeface="Times New Roman"/>
              </a:rPr>
              <a:t> </a:t>
            </a:r>
            <a:r>
              <a:rPr dirty="0" sz="2000" spc="-5">
                <a:latin typeface="Times New Roman"/>
                <a:cs typeface="Times New Roman"/>
              </a:rPr>
              <a:t>современном</a:t>
            </a:r>
            <a:r>
              <a:rPr dirty="0" sz="2000" spc="-55">
                <a:latin typeface="Times New Roman"/>
                <a:cs typeface="Times New Roman"/>
              </a:rPr>
              <a:t> </a:t>
            </a:r>
            <a:r>
              <a:rPr dirty="0" sz="2000" spc="-5">
                <a:latin typeface="Times New Roman"/>
                <a:cs typeface="Times New Roman"/>
              </a:rPr>
              <a:t>дошкольном</a:t>
            </a:r>
            <a:r>
              <a:rPr dirty="0" sz="2000" spc="-60">
                <a:latin typeface="Times New Roman"/>
                <a:cs typeface="Times New Roman"/>
              </a:rPr>
              <a:t> </a:t>
            </a:r>
            <a:r>
              <a:rPr dirty="0" sz="2000" spc="-5">
                <a:latin typeface="Times New Roman"/>
                <a:cs typeface="Times New Roman"/>
              </a:rPr>
              <a:t>учреждении</a:t>
            </a:r>
            <a:r>
              <a:rPr dirty="0" sz="2000" spc="-35">
                <a:latin typeface="Times New Roman"/>
                <a:cs typeface="Times New Roman"/>
              </a:rPr>
              <a:t> </a:t>
            </a:r>
            <a:r>
              <a:rPr dirty="0" sz="2000" spc="-5">
                <a:latin typeface="Times New Roman"/>
                <a:cs typeface="Times New Roman"/>
              </a:rPr>
              <a:t>воспитателям</a:t>
            </a:r>
            <a:r>
              <a:rPr dirty="0" sz="2000" spc="-25">
                <a:latin typeface="Times New Roman"/>
                <a:cs typeface="Times New Roman"/>
              </a:rPr>
              <a:t> </a:t>
            </a:r>
            <a:r>
              <a:rPr dirty="0" sz="2000" spc="-5">
                <a:latin typeface="Times New Roman"/>
                <a:cs typeface="Times New Roman"/>
              </a:rPr>
              <a:t>приходится </a:t>
            </a:r>
            <a:r>
              <a:rPr dirty="0" sz="2000" spc="-484">
                <a:latin typeface="Times New Roman"/>
                <a:cs typeface="Times New Roman"/>
              </a:rPr>
              <a:t> </a:t>
            </a:r>
            <a:r>
              <a:rPr dirty="0" sz="2000">
                <a:latin typeface="Times New Roman"/>
                <a:cs typeface="Times New Roman"/>
              </a:rPr>
              <a:t>работать</a:t>
            </a:r>
            <a:r>
              <a:rPr dirty="0" sz="2000" spc="-50">
                <a:latin typeface="Times New Roman"/>
                <a:cs typeface="Times New Roman"/>
              </a:rPr>
              <a:t> </a:t>
            </a:r>
            <a:r>
              <a:rPr dirty="0" sz="2000">
                <a:latin typeface="Times New Roman"/>
                <a:cs typeface="Times New Roman"/>
              </a:rPr>
              <a:t>в</a:t>
            </a:r>
            <a:r>
              <a:rPr dirty="0" sz="2000" spc="-10">
                <a:latin typeface="Times New Roman"/>
                <a:cs typeface="Times New Roman"/>
              </a:rPr>
              <a:t> </a:t>
            </a:r>
            <a:r>
              <a:rPr dirty="0" sz="2000" spc="-5">
                <a:latin typeface="Times New Roman"/>
                <a:cs typeface="Times New Roman"/>
              </a:rPr>
              <a:t>условиях</a:t>
            </a:r>
            <a:r>
              <a:rPr dirty="0" sz="2000" spc="5">
                <a:latin typeface="Times New Roman"/>
                <a:cs typeface="Times New Roman"/>
              </a:rPr>
              <a:t> </a:t>
            </a:r>
            <a:r>
              <a:rPr dirty="0" sz="2000" spc="-5">
                <a:latin typeface="Times New Roman"/>
                <a:cs typeface="Times New Roman"/>
              </a:rPr>
              <a:t>постоянной конкуренции.</a:t>
            </a:r>
            <a:endParaRPr sz="2000">
              <a:latin typeface="Times New Roman"/>
              <a:cs typeface="Times New Roman"/>
            </a:endParaRPr>
          </a:p>
          <a:p>
            <a:pPr marL="12700" marR="5080">
              <a:lnSpc>
                <a:spcPct val="99300"/>
              </a:lnSpc>
              <a:spcBef>
                <a:spcPts val="20"/>
              </a:spcBef>
            </a:pPr>
            <a:r>
              <a:rPr dirty="0" sz="2000">
                <a:latin typeface="Times New Roman"/>
                <a:cs typeface="Times New Roman"/>
              </a:rPr>
              <a:t>В </a:t>
            </a:r>
            <a:r>
              <a:rPr dirty="0" sz="2000" spc="-5">
                <a:latin typeface="Times New Roman"/>
                <a:cs typeface="Times New Roman"/>
              </a:rPr>
              <a:t>большинстве</a:t>
            </a:r>
            <a:r>
              <a:rPr dirty="0" sz="2000" spc="5">
                <a:latin typeface="Times New Roman"/>
                <a:cs typeface="Times New Roman"/>
              </a:rPr>
              <a:t> </a:t>
            </a:r>
            <a:r>
              <a:rPr dirty="0" sz="2000">
                <a:latin typeface="Times New Roman"/>
                <a:cs typeface="Times New Roman"/>
              </a:rPr>
              <a:t>случаев,</a:t>
            </a:r>
            <a:r>
              <a:rPr dirty="0" sz="2000" spc="5">
                <a:latin typeface="Times New Roman"/>
                <a:cs typeface="Times New Roman"/>
              </a:rPr>
              <a:t> </a:t>
            </a:r>
            <a:r>
              <a:rPr dirty="0" sz="2000" spc="-5">
                <a:latin typeface="Times New Roman"/>
                <a:cs typeface="Times New Roman"/>
              </a:rPr>
              <a:t>портфолио воспитателя</a:t>
            </a:r>
            <a:r>
              <a:rPr dirty="0" sz="2000" spc="5">
                <a:latin typeface="Times New Roman"/>
                <a:cs typeface="Times New Roman"/>
              </a:rPr>
              <a:t> </a:t>
            </a:r>
            <a:r>
              <a:rPr dirty="0" sz="2000" spc="-5">
                <a:latin typeface="Times New Roman"/>
                <a:cs typeface="Times New Roman"/>
              </a:rPr>
              <a:t>детского</a:t>
            </a:r>
            <a:r>
              <a:rPr dirty="0" sz="2000" spc="10">
                <a:latin typeface="Times New Roman"/>
                <a:cs typeface="Times New Roman"/>
              </a:rPr>
              <a:t> </a:t>
            </a:r>
            <a:r>
              <a:rPr dirty="0" sz="2000">
                <a:latin typeface="Times New Roman"/>
                <a:cs typeface="Times New Roman"/>
              </a:rPr>
              <a:t>сада – </a:t>
            </a:r>
            <a:r>
              <a:rPr dirty="0" sz="2000" spc="-5">
                <a:latin typeface="Times New Roman"/>
                <a:cs typeface="Times New Roman"/>
              </a:rPr>
              <a:t>это </a:t>
            </a:r>
            <a:r>
              <a:rPr dirty="0" sz="2000">
                <a:latin typeface="Times New Roman"/>
                <a:cs typeface="Times New Roman"/>
              </a:rPr>
              <a:t> </a:t>
            </a:r>
            <a:r>
              <a:rPr dirty="0" sz="2000" spc="-5">
                <a:latin typeface="Times New Roman"/>
                <a:cs typeface="Times New Roman"/>
              </a:rPr>
              <a:t>папка,</a:t>
            </a:r>
            <a:r>
              <a:rPr dirty="0" sz="2000" spc="-55">
                <a:latin typeface="Times New Roman"/>
                <a:cs typeface="Times New Roman"/>
              </a:rPr>
              <a:t> </a:t>
            </a:r>
            <a:r>
              <a:rPr dirty="0" sz="2000">
                <a:latin typeface="Times New Roman"/>
                <a:cs typeface="Times New Roman"/>
              </a:rPr>
              <a:t>которую</a:t>
            </a:r>
            <a:r>
              <a:rPr dirty="0" sz="2000" spc="-95">
                <a:latin typeface="Times New Roman"/>
                <a:cs typeface="Times New Roman"/>
              </a:rPr>
              <a:t> </a:t>
            </a:r>
            <a:r>
              <a:rPr dirty="0" sz="2000" spc="-5">
                <a:latin typeface="Times New Roman"/>
                <a:cs typeface="Times New Roman"/>
              </a:rPr>
              <a:t>создает</a:t>
            </a:r>
            <a:r>
              <a:rPr dirty="0" sz="2000" spc="-85">
                <a:latin typeface="Times New Roman"/>
                <a:cs typeface="Times New Roman"/>
              </a:rPr>
              <a:t> </a:t>
            </a:r>
            <a:r>
              <a:rPr dirty="0" sz="2000">
                <a:latin typeface="Times New Roman"/>
                <a:cs typeface="Times New Roman"/>
              </a:rPr>
              <a:t>и</a:t>
            </a:r>
            <a:r>
              <a:rPr dirty="0" sz="2000" spc="-65">
                <a:latin typeface="Times New Roman"/>
                <a:cs typeface="Times New Roman"/>
              </a:rPr>
              <a:t> </a:t>
            </a:r>
            <a:r>
              <a:rPr dirty="0" sz="2000" spc="-5">
                <a:latin typeface="Times New Roman"/>
                <a:cs typeface="Times New Roman"/>
              </a:rPr>
              <a:t>пополняет</a:t>
            </a:r>
            <a:r>
              <a:rPr dirty="0" sz="2000" spc="-55">
                <a:latin typeface="Times New Roman"/>
                <a:cs typeface="Times New Roman"/>
              </a:rPr>
              <a:t> </a:t>
            </a:r>
            <a:r>
              <a:rPr dirty="0" sz="2000" spc="-5">
                <a:latin typeface="Times New Roman"/>
                <a:cs typeface="Times New Roman"/>
              </a:rPr>
              <a:t>педагог,</a:t>
            </a:r>
            <a:r>
              <a:rPr dirty="0" sz="2000" spc="-55">
                <a:latin typeface="Times New Roman"/>
                <a:cs typeface="Times New Roman"/>
              </a:rPr>
              <a:t> </a:t>
            </a:r>
            <a:r>
              <a:rPr dirty="0" sz="2000">
                <a:latin typeface="Times New Roman"/>
                <a:cs typeface="Times New Roman"/>
              </a:rPr>
              <a:t>с</a:t>
            </a:r>
            <a:r>
              <a:rPr dirty="0" sz="2000" spc="-70">
                <a:latin typeface="Times New Roman"/>
                <a:cs typeface="Times New Roman"/>
              </a:rPr>
              <a:t> </a:t>
            </a:r>
            <a:r>
              <a:rPr dirty="0" sz="2000" spc="-5">
                <a:latin typeface="Times New Roman"/>
                <a:cs typeface="Times New Roman"/>
              </a:rPr>
              <a:t>целью</a:t>
            </a:r>
            <a:r>
              <a:rPr dirty="0" sz="2000" spc="-60">
                <a:latin typeface="Times New Roman"/>
                <a:cs typeface="Times New Roman"/>
              </a:rPr>
              <a:t> </a:t>
            </a:r>
            <a:r>
              <a:rPr dirty="0" sz="2000" spc="-5">
                <a:latin typeface="Times New Roman"/>
                <a:cs typeface="Times New Roman"/>
              </a:rPr>
              <a:t>повышения</a:t>
            </a:r>
            <a:r>
              <a:rPr dirty="0" sz="2000" spc="-60">
                <a:latin typeface="Times New Roman"/>
                <a:cs typeface="Times New Roman"/>
              </a:rPr>
              <a:t> </a:t>
            </a:r>
            <a:r>
              <a:rPr dirty="0" sz="2000" spc="-5">
                <a:latin typeface="Times New Roman"/>
                <a:cs typeface="Times New Roman"/>
              </a:rPr>
              <a:t>своей </a:t>
            </a:r>
            <a:r>
              <a:rPr dirty="0" sz="2000" spc="-484">
                <a:latin typeface="Times New Roman"/>
                <a:cs typeface="Times New Roman"/>
              </a:rPr>
              <a:t> </a:t>
            </a:r>
            <a:r>
              <a:rPr dirty="0" sz="2000" spc="-5">
                <a:latin typeface="Times New Roman"/>
                <a:cs typeface="Times New Roman"/>
              </a:rPr>
              <a:t>квалификации,</a:t>
            </a:r>
            <a:r>
              <a:rPr dirty="0" sz="2000" spc="5">
                <a:latin typeface="Times New Roman"/>
                <a:cs typeface="Times New Roman"/>
              </a:rPr>
              <a:t> </a:t>
            </a:r>
            <a:r>
              <a:rPr dirty="0" sz="2000" spc="-5">
                <a:latin typeface="Times New Roman"/>
                <a:cs typeface="Times New Roman"/>
              </a:rPr>
              <a:t>отправляясь</a:t>
            </a:r>
            <a:r>
              <a:rPr dirty="0" sz="2000" spc="5">
                <a:latin typeface="Times New Roman"/>
                <a:cs typeface="Times New Roman"/>
              </a:rPr>
              <a:t> </a:t>
            </a:r>
            <a:r>
              <a:rPr dirty="0" sz="2000" spc="-5">
                <a:latin typeface="Times New Roman"/>
                <a:cs typeface="Times New Roman"/>
              </a:rPr>
              <a:t>на</a:t>
            </a:r>
            <a:r>
              <a:rPr dirty="0" sz="2000" spc="5">
                <a:latin typeface="Times New Roman"/>
                <a:cs typeface="Times New Roman"/>
              </a:rPr>
              <a:t> </a:t>
            </a:r>
            <a:r>
              <a:rPr dirty="0" sz="2000">
                <a:latin typeface="Times New Roman"/>
                <a:cs typeface="Times New Roman"/>
              </a:rPr>
              <a:t>которую</a:t>
            </a:r>
            <a:r>
              <a:rPr dirty="0" sz="2000" spc="-10">
                <a:latin typeface="Times New Roman"/>
                <a:cs typeface="Times New Roman"/>
              </a:rPr>
              <a:t> </a:t>
            </a:r>
            <a:r>
              <a:rPr dirty="0" sz="2000" spc="-5">
                <a:latin typeface="Times New Roman"/>
                <a:cs typeface="Times New Roman"/>
              </a:rPr>
              <a:t>необходимо</a:t>
            </a:r>
            <a:r>
              <a:rPr dirty="0" sz="2000" spc="10">
                <a:latin typeface="Times New Roman"/>
                <a:cs typeface="Times New Roman"/>
              </a:rPr>
              <a:t> </a:t>
            </a:r>
            <a:r>
              <a:rPr dirty="0" sz="2000" spc="-5">
                <a:latin typeface="Times New Roman"/>
                <a:cs typeface="Times New Roman"/>
              </a:rPr>
              <a:t>подтверждение </a:t>
            </a:r>
            <a:r>
              <a:rPr dirty="0" sz="2000">
                <a:latin typeface="Times New Roman"/>
                <a:cs typeface="Times New Roman"/>
              </a:rPr>
              <a:t> трудовой</a:t>
            </a:r>
            <a:r>
              <a:rPr dirty="0" sz="2000" spc="-55">
                <a:latin typeface="Times New Roman"/>
                <a:cs typeface="Times New Roman"/>
              </a:rPr>
              <a:t> </a:t>
            </a:r>
            <a:r>
              <a:rPr dirty="0" sz="2000" spc="-5">
                <a:latin typeface="Times New Roman"/>
                <a:cs typeface="Times New Roman"/>
              </a:rPr>
              <a:t>деятельности.</a:t>
            </a:r>
            <a:r>
              <a:rPr dirty="0" sz="2000" spc="-10">
                <a:latin typeface="Times New Roman"/>
                <a:cs typeface="Times New Roman"/>
              </a:rPr>
              <a:t> </a:t>
            </a:r>
            <a:r>
              <a:rPr dirty="0" sz="2000" spc="-5">
                <a:latin typeface="Times New Roman"/>
                <a:cs typeface="Times New Roman"/>
              </a:rPr>
              <a:t>Также</a:t>
            </a:r>
            <a:r>
              <a:rPr dirty="0" sz="2000" spc="-15">
                <a:latin typeface="Times New Roman"/>
                <a:cs typeface="Times New Roman"/>
              </a:rPr>
              <a:t> </a:t>
            </a:r>
            <a:r>
              <a:rPr dirty="0" sz="2000">
                <a:latin typeface="Times New Roman"/>
                <a:cs typeface="Times New Roman"/>
              </a:rPr>
              <a:t>можно</a:t>
            </a:r>
            <a:r>
              <a:rPr dirty="0" sz="2000" spc="-15">
                <a:latin typeface="Times New Roman"/>
                <a:cs typeface="Times New Roman"/>
              </a:rPr>
              <a:t> </a:t>
            </a:r>
            <a:r>
              <a:rPr dirty="0" sz="2000" spc="-5">
                <a:latin typeface="Times New Roman"/>
                <a:cs typeface="Times New Roman"/>
              </a:rPr>
              <a:t>сказать,</a:t>
            </a:r>
            <a:r>
              <a:rPr dirty="0" sz="2000" spc="-20">
                <a:latin typeface="Times New Roman"/>
                <a:cs typeface="Times New Roman"/>
              </a:rPr>
              <a:t> </a:t>
            </a:r>
            <a:r>
              <a:rPr dirty="0" sz="2000" spc="-5">
                <a:latin typeface="Times New Roman"/>
                <a:cs typeface="Times New Roman"/>
              </a:rPr>
              <a:t>что</a:t>
            </a:r>
            <a:r>
              <a:rPr dirty="0" sz="2000" spc="-30">
                <a:latin typeface="Times New Roman"/>
                <a:cs typeface="Times New Roman"/>
              </a:rPr>
              <a:t> </a:t>
            </a:r>
            <a:r>
              <a:rPr dirty="0" sz="2000" spc="-5">
                <a:latin typeface="Times New Roman"/>
                <a:cs typeface="Times New Roman"/>
              </a:rPr>
              <a:t>портфолио</a:t>
            </a:r>
            <a:endParaRPr sz="2000">
              <a:latin typeface="Times New Roman"/>
              <a:cs typeface="Times New Roman"/>
            </a:endParaRPr>
          </a:p>
          <a:p>
            <a:pPr marL="12700" marR="518159">
              <a:lnSpc>
                <a:spcPct val="99800"/>
              </a:lnSpc>
              <a:spcBef>
                <a:spcPts val="30"/>
              </a:spcBef>
            </a:pPr>
            <a:r>
              <a:rPr dirty="0" sz="2000">
                <a:latin typeface="Times New Roman"/>
                <a:cs typeface="Times New Roman"/>
              </a:rPr>
              <a:t>воспитателя</a:t>
            </a:r>
            <a:r>
              <a:rPr dirty="0" sz="2000" spc="-15">
                <a:latin typeface="Times New Roman"/>
                <a:cs typeface="Times New Roman"/>
              </a:rPr>
              <a:t> </a:t>
            </a:r>
            <a:r>
              <a:rPr dirty="0" sz="2000">
                <a:latin typeface="Times New Roman"/>
                <a:cs typeface="Times New Roman"/>
              </a:rPr>
              <a:t>–</a:t>
            </a:r>
            <a:r>
              <a:rPr dirty="0" sz="2000" spc="-10">
                <a:latin typeface="Times New Roman"/>
                <a:cs typeface="Times New Roman"/>
              </a:rPr>
              <a:t> </a:t>
            </a:r>
            <a:r>
              <a:rPr dirty="0" sz="2000" spc="-5">
                <a:latin typeface="Times New Roman"/>
                <a:cs typeface="Times New Roman"/>
              </a:rPr>
              <a:t>это своего</a:t>
            </a:r>
            <a:r>
              <a:rPr dirty="0" sz="2000" spc="-10">
                <a:latin typeface="Times New Roman"/>
                <a:cs typeface="Times New Roman"/>
              </a:rPr>
              <a:t> </a:t>
            </a:r>
            <a:r>
              <a:rPr dirty="0" sz="2000" spc="-5">
                <a:latin typeface="Times New Roman"/>
                <a:cs typeface="Times New Roman"/>
              </a:rPr>
              <a:t>рода</a:t>
            </a:r>
            <a:r>
              <a:rPr dirty="0" sz="2000" spc="-20">
                <a:latin typeface="Times New Roman"/>
                <a:cs typeface="Times New Roman"/>
              </a:rPr>
              <a:t> </a:t>
            </a:r>
            <a:r>
              <a:rPr dirty="0" sz="2000">
                <a:latin typeface="Times New Roman"/>
                <a:cs typeface="Times New Roman"/>
              </a:rPr>
              <a:t>форма</a:t>
            </a:r>
            <a:r>
              <a:rPr dirty="0" sz="2000" spc="-45">
                <a:latin typeface="Times New Roman"/>
                <a:cs typeface="Times New Roman"/>
              </a:rPr>
              <a:t> </a:t>
            </a:r>
            <a:r>
              <a:rPr dirty="0" sz="2000">
                <a:latin typeface="Times New Roman"/>
                <a:cs typeface="Times New Roman"/>
              </a:rPr>
              <a:t>для</a:t>
            </a:r>
            <a:r>
              <a:rPr dirty="0" sz="2000" spc="-20">
                <a:latin typeface="Times New Roman"/>
                <a:cs typeface="Times New Roman"/>
              </a:rPr>
              <a:t> </a:t>
            </a:r>
            <a:r>
              <a:rPr dirty="0" sz="2000" spc="-5">
                <a:latin typeface="Times New Roman"/>
                <a:cs typeface="Times New Roman"/>
              </a:rPr>
              <a:t>аттестации</a:t>
            </a:r>
            <a:r>
              <a:rPr dirty="0" sz="2000" spc="5">
                <a:latin typeface="Times New Roman"/>
                <a:cs typeface="Times New Roman"/>
              </a:rPr>
              <a:t> </a:t>
            </a:r>
            <a:r>
              <a:rPr dirty="0" sz="2000" spc="-5">
                <a:latin typeface="Times New Roman"/>
                <a:cs typeface="Times New Roman"/>
              </a:rPr>
              <a:t>педагога,</a:t>
            </a:r>
            <a:r>
              <a:rPr dirty="0" sz="2000" spc="5">
                <a:latin typeface="Times New Roman"/>
                <a:cs typeface="Times New Roman"/>
              </a:rPr>
              <a:t> </a:t>
            </a:r>
            <a:r>
              <a:rPr dirty="0" sz="2000" spc="-5">
                <a:latin typeface="Times New Roman"/>
                <a:cs typeface="Times New Roman"/>
              </a:rPr>
              <a:t>при </a:t>
            </a:r>
            <a:r>
              <a:rPr dirty="0" sz="2000" spc="-484">
                <a:latin typeface="Times New Roman"/>
                <a:cs typeface="Times New Roman"/>
              </a:rPr>
              <a:t> </a:t>
            </a:r>
            <a:r>
              <a:rPr dirty="0" sz="2000" spc="-5">
                <a:latin typeface="Times New Roman"/>
                <a:cs typeface="Times New Roman"/>
              </a:rPr>
              <a:t>помощи которой </a:t>
            </a:r>
            <a:r>
              <a:rPr dirty="0" sz="2000">
                <a:latin typeface="Times New Roman"/>
                <a:cs typeface="Times New Roman"/>
              </a:rPr>
              <a:t>можно </a:t>
            </a:r>
            <a:r>
              <a:rPr dirty="0" sz="2000" spc="-5">
                <a:latin typeface="Times New Roman"/>
                <a:cs typeface="Times New Roman"/>
              </a:rPr>
              <a:t>представить материалы своих </a:t>
            </a:r>
            <a:r>
              <a:rPr dirty="0" sz="2000">
                <a:latin typeface="Times New Roman"/>
                <a:cs typeface="Times New Roman"/>
              </a:rPr>
              <a:t>работ, </a:t>
            </a:r>
            <a:r>
              <a:rPr dirty="0" sz="2000" spc="5">
                <a:latin typeface="Times New Roman"/>
                <a:cs typeface="Times New Roman"/>
              </a:rPr>
              <a:t> </a:t>
            </a:r>
            <a:r>
              <a:rPr dirty="0" sz="2000" spc="-5">
                <a:latin typeface="Times New Roman"/>
                <a:cs typeface="Times New Roman"/>
              </a:rPr>
              <a:t>посещенных</a:t>
            </a:r>
            <a:r>
              <a:rPr dirty="0" sz="2000" spc="-15">
                <a:latin typeface="Times New Roman"/>
                <a:cs typeface="Times New Roman"/>
              </a:rPr>
              <a:t> </a:t>
            </a:r>
            <a:r>
              <a:rPr dirty="0" sz="2000">
                <a:latin typeface="Times New Roman"/>
                <a:cs typeface="Times New Roman"/>
              </a:rPr>
              <a:t>курсов,</a:t>
            </a:r>
            <a:r>
              <a:rPr dirty="0" sz="2000" spc="-20">
                <a:latin typeface="Times New Roman"/>
                <a:cs typeface="Times New Roman"/>
              </a:rPr>
              <a:t> </a:t>
            </a:r>
            <a:r>
              <a:rPr dirty="0" sz="2000" spc="-5">
                <a:latin typeface="Times New Roman"/>
                <a:cs typeface="Times New Roman"/>
              </a:rPr>
              <a:t>достигнутых</a:t>
            </a:r>
            <a:r>
              <a:rPr dirty="0" sz="2000" spc="15">
                <a:latin typeface="Times New Roman"/>
                <a:cs typeface="Times New Roman"/>
              </a:rPr>
              <a:t> </a:t>
            </a:r>
            <a:r>
              <a:rPr dirty="0" sz="2000" spc="-5">
                <a:latin typeface="Times New Roman"/>
                <a:cs typeface="Times New Roman"/>
              </a:rPr>
              <a:t>успехов.</a:t>
            </a:r>
            <a:endParaRPr sz="2000">
              <a:latin typeface="Times New Roman"/>
              <a:cs typeface="Times New Roman"/>
            </a:endParaRPr>
          </a:p>
          <a:p>
            <a:pPr marL="12700" marR="741045">
              <a:lnSpc>
                <a:spcPct val="100000"/>
              </a:lnSpc>
              <a:spcBef>
                <a:spcPts val="15"/>
              </a:spcBef>
            </a:pPr>
            <a:r>
              <a:rPr dirty="0" sz="2000" spc="-5">
                <a:latin typeface="Times New Roman"/>
                <a:cs typeface="Times New Roman"/>
              </a:rPr>
              <a:t>Портфолио</a:t>
            </a:r>
            <a:r>
              <a:rPr dirty="0" sz="2000" spc="-60">
                <a:latin typeface="Times New Roman"/>
                <a:cs typeface="Times New Roman"/>
              </a:rPr>
              <a:t> </a:t>
            </a:r>
            <a:r>
              <a:rPr dirty="0" sz="2000" spc="-5">
                <a:latin typeface="Times New Roman"/>
                <a:cs typeface="Times New Roman"/>
              </a:rPr>
              <a:t>воспитателя</a:t>
            </a:r>
            <a:r>
              <a:rPr dirty="0" sz="2000" spc="-30">
                <a:latin typeface="Times New Roman"/>
                <a:cs typeface="Times New Roman"/>
              </a:rPr>
              <a:t> </a:t>
            </a:r>
            <a:r>
              <a:rPr dirty="0" sz="2000" spc="-5">
                <a:latin typeface="Times New Roman"/>
                <a:cs typeface="Times New Roman"/>
              </a:rPr>
              <a:t>находится</a:t>
            </a:r>
            <a:r>
              <a:rPr dirty="0" sz="2000" spc="-40">
                <a:latin typeface="Times New Roman"/>
                <a:cs typeface="Times New Roman"/>
              </a:rPr>
              <a:t> </a:t>
            </a:r>
            <a:r>
              <a:rPr dirty="0" sz="2000">
                <a:latin typeface="Times New Roman"/>
                <a:cs typeface="Times New Roman"/>
              </a:rPr>
              <a:t>в</a:t>
            </a:r>
            <a:r>
              <a:rPr dirty="0" sz="2000" spc="-50">
                <a:latin typeface="Times New Roman"/>
                <a:cs typeface="Times New Roman"/>
              </a:rPr>
              <a:t> </a:t>
            </a:r>
            <a:r>
              <a:rPr dirty="0" sz="2000" spc="-10">
                <a:latin typeface="Times New Roman"/>
                <a:cs typeface="Times New Roman"/>
              </a:rPr>
              <a:t>группе</a:t>
            </a:r>
            <a:r>
              <a:rPr dirty="0" sz="2000" spc="-30">
                <a:latin typeface="Times New Roman"/>
                <a:cs typeface="Times New Roman"/>
              </a:rPr>
              <a:t> </a:t>
            </a:r>
            <a:r>
              <a:rPr dirty="0" sz="2000" spc="-5">
                <a:latin typeface="Times New Roman"/>
                <a:cs typeface="Times New Roman"/>
              </a:rPr>
              <a:t>или</a:t>
            </a:r>
            <a:r>
              <a:rPr dirty="0" sz="2000" spc="-15">
                <a:latin typeface="Times New Roman"/>
                <a:cs typeface="Times New Roman"/>
              </a:rPr>
              <a:t> </a:t>
            </a:r>
            <a:r>
              <a:rPr dirty="0" sz="2000">
                <a:latin typeface="Times New Roman"/>
                <a:cs typeface="Times New Roman"/>
              </a:rPr>
              <a:t>в</a:t>
            </a:r>
            <a:r>
              <a:rPr dirty="0" sz="2000" spc="-45">
                <a:latin typeface="Times New Roman"/>
                <a:cs typeface="Times New Roman"/>
              </a:rPr>
              <a:t> </a:t>
            </a:r>
            <a:r>
              <a:rPr dirty="0" sz="2000" spc="-5">
                <a:latin typeface="Times New Roman"/>
                <a:cs typeface="Times New Roman"/>
              </a:rPr>
              <a:t>методическом </a:t>
            </a:r>
            <a:r>
              <a:rPr dirty="0" sz="2000" spc="-484">
                <a:latin typeface="Times New Roman"/>
                <a:cs typeface="Times New Roman"/>
              </a:rPr>
              <a:t> </a:t>
            </a:r>
            <a:r>
              <a:rPr dirty="0" sz="2000" spc="-5">
                <a:latin typeface="Times New Roman"/>
                <a:cs typeface="Times New Roman"/>
              </a:rPr>
              <a:t>кабинете</a:t>
            </a:r>
            <a:r>
              <a:rPr dirty="0" sz="2000" spc="-10">
                <a:latin typeface="Times New Roman"/>
                <a:cs typeface="Times New Roman"/>
              </a:rPr>
              <a:t> </a:t>
            </a:r>
            <a:r>
              <a:rPr dirty="0" sz="2000" spc="-5">
                <a:latin typeface="Times New Roman"/>
                <a:cs typeface="Times New Roman"/>
              </a:rPr>
              <a:t>ДОУ.</a:t>
            </a:r>
            <a:r>
              <a:rPr dirty="0" sz="2000" spc="-35">
                <a:latin typeface="Times New Roman"/>
                <a:cs typeface="Times New Roman"/>
              </a:rPr>
              <a:t> </a:t>
            </a:r>
            <a:r>
              <a:rPr dirty="0" sz="2000">
                <a:latin typeface="Times New Roman"/>
                <a:cs typeface="Times New Roman"/>
              </a:rPr>
              <a:t>Срок</a:t>
            </a:r>
            <a:r>
              <a:rPr dirty="0" sz="2000" spc="-30">
                <a:latin typeface="Times New Roman"/>
                <a:cs typeface="Times New Roman"/>
              </a:rPr>
              <a:t> </a:t>
            </a:r>
            <a:r>
              <a:rPr dirty="0" sz="2000" spc="-5">
                <a:latin typeface="Times New Roman"/>
                <a:cs typeface="Times New Roman"/>
              </a:rPr>
              <a:t>хранения</a:t>
            </a:r>
            <a:r>
              <a:rPr dirty="0" sz="2000" spc="5">
                <a:latin typeface="Times New Roman"/>
                <a:cs typeface="Times New Roman"/>
              </a:rPr>
              <a:t> </a:t>
            </a:r>
            <a:r>
              <a:rPr dirty="0" sz="2000">
                <a:latin typeface="Times New Roman"/>
                <a:cs typeface="Times New Roman"/>
              </a:rPr>
              <a:t>–</a:t>
            </a:r>
            <a:r>
              <a:rPr dirty="0" sz="2000" spc="-15">
                <a:latin typeface="Times New Roman"/>
                <a:cs typeface="Times New Roman"/>
              </a:rPr>
              <a:t> </a:t>
            </a:r>
            <a:r>
              <a:rPr dirty="0" sz="2000" spc="-5">
                <a:latin typeface="Times New Roman"/>
                <a:cs typeface="Times New Roman"/>
              </a:rPr>
              <a:t>постоянно.</a:t>
            </a:r>
            <a:endParaRPr sz="2000">
              <a:latin typeface="Times New Roman"/>
              <a:cs typeface="Times New Roman"/>
            </a:endParaRP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7493000" y="3828186"/>
            <a:ext cx="1229359" cy="2149475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432308" y="815085"/>
            <a:ext cx="476884" cy="391160"/>
          </a:xfrm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pc="-15"/>
              <a:t>2.6.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2339085" y="815085"/>
            <a:ext cx="5085080" cy="75565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ts val="2875"/>
              </a:lnSpc>
              <a:spcBef>
                <a:spcPts val="100"/>
              </a:spcBef>
            </a:pPr>
            <a:r>
              <a:rPr dirty="0" sz="2400" spc="-5">
                <a:latin typeface="Times New Roman"/>
                <a:cs typeface="Times New Roman"/>
              </a:rPr>
              <a:t>Творческая</a:t>
            </a:r>
            <a:r>
              <a:rPr dirty="0" sz="2400" spc="-80">
                <a:latin typeface="Times New Roman"/>
                <a:cs typeface="Times New Roman"/>
              </a:rPr>
              <a:t> </a:t>
            </a:r>
            <a:r>
              <a:rPr dirty="0" sz="2400" spc="-5">
                <a:latin typeface="Times New Roman"/>
                <a:cs typeface="Times New Roman"/>
              </a:rPr>
              <a:t>папка</a:t>
            </a:r>
            <a:r>
              <a:rPr dirty="0" sz="2400" spc="-80">
                <a:latin typeface="Times New Roman"/>
                <a:cs typeface="Times New Roman"/>
              </a:rPr>
              <a:t> </a:t>
            </a:r>
            <a:r>
              <a:rPr dirty="0" sz="2400" spc="-5">
                <a:latin typeface="Times New Roman"/>
                <a:cs typeface="Times New Roman"/>
              </a:rPr>
              <a:t>по</a:t>
            </a:r>
            <a:r>
              <a:rPr dirty="0" sz="2400" spc="-60">
                <a:latin typeface="Times New Roman"/>
                <a:cs typeface="Times New Roman"/>
              </a:rPr>
              <a:t> </a:t>
            </a:r>
            <a:r>
              <a:rPr dirty="0" sz="2400" spc="-5">
                <a:latin typeface="Times New Roman"/>
                <a:cs typeface="Times New Roman"/>
              </a:rPr>
              <a:t>самообразованию</a:t>
            </a:r>
            <a:endParaRPr sz="2400">
              <a:latin typeface="Times New Roman"/>
              <a:cs typeface="Times New Roman"/>
            </a:endParaRPr>
          </a:p>
          <a:p>
            <a:pPr marL="356870">
              <a:lnSpc>
                <a:spcPts val="2875"/>
              </a:lnSpc>
            </a:pPr>
            <a:r>
              <a:rPr dirty="0" sz="2400" spc="-5" i="1">
                <a:latin typeface="Times New Roman"/>
                <a:cs typeface="Times New Roman"/>
              </a:rPr>
              <a:t>(Срок</a:t>
            </a:r>
            <a:r>
              <a:rPr dirty="0" sz="2400" spc="-15" i="1">
                <a:latin typeface="Times New Roman"/>
                <a:cs typeface="Times New Roman"/>
              </a:rPr>
              <a:t> </a:t>
            </a:r>
            <a:r>
              <a:rPr dirty="0" sz="2400" i="1">
                <a:latin typeface="Times New Roman"/>
                <a:cs typeface="Times New Roman"/>
              </a:rPr>
              <a:t>хранения</a:t>
            </a:r>
            <a:r>
              <a:rPr dirty="0" sz="2400" spc="-60" i="1">
                <a:latin typeface="Times New Roman"/>
                <a:cs typeface="Times New Roman"/>
              </a:rPr>
              <a:t> </a:t>
            </a:r>
            <a:r>
              <a:rPr dirty="0" sz="2400" i="1">
                <a:latin typeface="Times New Roman"/>
                <a:cs typeface="Times New Roman"/>
              </a:rPr>
              <a:t>-</a:t>
            </a:r>
            <a:r>
              <a:rPr dirty="0" sz="2400" spc="-30" i="1">
                <a:latin typeface="Times New Roman"/>
                <a:cs typeface="Times New Roman"/>
              </a:rPr>
              <a:t> </a:t>
            </a:r>
            <a:r>
              <a:rPr dirty="0" sz="2400" spc="-5" i="1">
                <a:latin typeface="Times New Roman"/>
                <a:cs typeface="Times New Roman"/>
              </a:rPr>
              <a:t>постоянно)</a:t>
            </a:r>
            <a:r>
              <a:rPr dirty="0" sz="2400" spc="-5">
                <a:latin typeface="Times New Roman"/>
                <a:cs typeface="Times New Roman"/>
              </a:rPr>
              <a:t>.</a:t>
            </a:r>
            <a:endParaRPr sz="2400">
              <a:latin typeface="Times New Roman"/>
              <a:cs typeface="Times New Roman"/>
            </a:endParaRPr>
          </a:p>
        </p:txBody>
      </p:sp>
      <p:sp>
        <p:nvSpPr>
          <p:cNvPr id="4" name="object 4"/>
          <p:cNvSpPr txBox="1">
            <a:spLocks noGrp="1"/>
          </p:cNvSpPr>
          <p:nvPr>
            <p:ph type="body" idx="1"/>
          </p:nvPr>
        </p:nvSpPr>
        <p:spPr>
          <a:prstGeom prst="rect"/>
        </p:spPr>
        <p:txBody>
          <a:bodyPr wrap="square" lIns="0" tIns="313182" rIns="0" bIns="0" rtlCol="0" vert="horz">
            <a:spAutoFit/>
          </a:bodyPr>
          <a:lstStyle/>
          <a:p>
            <a:pPr algn="ctr" marL="45085" marR="5080">
              <a:lnSpc>
                <a:spcPct val="100499"/>
              </a:lnSpc>
              <a:spcBef>
                <a:spcPts val="90"/>
              </a:spcBef>
            </a:pPr>
            <a:r>
              <a:rPr dirty="0" sz="2000" spc="-5"/>
              <a:t>«Я</a:t>
            </a:r>
            <a:r>
              <a:rPr dirty="0" sz="2000" spc="-30"/>
              <a:t> </a:t>
            </a:r>
            <a:r>
              <a:rPr dirty="0" sz="2000" spc="-5"/>
              <a:t>чувствую</a:t>
            </a:r>
            <a:r>
              <a:rPr dirty="0" sz="2000" spc="-25"/>
              <a:t> </a:t>
            </a:r>
            <a:r>
              <a:rPr dirty="0" sz="2000"/>
              <a:t>себя</a:t>
            </a:r>
            <a:r>
              <a:rPr dirty="0" sz="2000" spc="-40"/>
              <a:t> </a:t>
            </a:r>
            <a:r>
              <a:rPr dirty="0" sz="2000"/>
              <a:t>в</a:t>
            </a:r>
            <a:r>
              <a:rPr dirty="0" sz="2000" spc="-35"/>
              <a:t> </a:t>
            </a:r>
            <a:r>
              <a:rPr dirty="0" sz="2000" spc="-5"/>
              <a:t>праве</a:t>
            </a:r>
            <a:r>
              <a:rPr dirty="0" sz="2000" spc="-30"/>
              <a:t> </a:t>
            </a:r>
            <a:r>
              <a:rPr dirty="0" u="sng" sz="2000" spc="-5">
                <a:uFill>
                  <a:solidFill>
                    <a:srgbClr val="000000"/>
                  </a:solidFill>
                </a:uFill>
              </a:rPr>
              <a:t>сказать</a:t>
            </a:r>
            <a:r>
              <a:rPr dirty="0" sz="2000" spc="-5"/>
              <a:t>:</a:t>
            </a:r>
            <a:r>
              <a:rPr dirty="0" sz="2000" spc="-40"/>
              <a:t> </a:t>
            </a:r>
            <a:r>
              <a:rPr dirty="0" sz="2000"/>
              <a:t>да</a:t>
            </a:r>
            <a:r>
              <a:rPr dirty="0" sz="2000" spc="-45"/>
              <a:t> </a:t>
            </a:r>
            <a:r>
              <a:rPr dirty="0" sz="2000" spc="-5"/>
              <a:t>здравствует</a:t>
            </a:r>
            <a:r>
              <a:rPr dirty="0" sz="2000" spc="-40"/>
              <a:t> </a:t>
            </a:r>
            <a:r>
              <a:rPr dirty="0" sz="2000" spc="-5"/>
              <a:t>самообразование</a:t>
            </a:r>
            <a:r>
              <a:rPr dirty="0" sz="2000" spc="-50"/>
              <a:t> </a:t>
            </a:r>
            <a:r>
              <a:rPr dirty="0" sz="2000" spc="-15"/>
              <a:t>во </a:t>
            </a:r>
            <a:r>
              <a:rPr dirty="0" sz="2000" spc="-484"/>
              <a:t> </a:t>
            </a:r>
            <a:r>
              <a:rPr dirty="0" sz="2000" spc="-5"/>
              <a:t>всех</a:t>
            </a:r>
            <a:r>
              <a:rPr dirty="0" sz="2000" spc="-70"/>
              <a:t> </a:t>
            </a:r>
            <a:r>
              <a:rPr dirty="0" sz="2000"/>
              <a:t>областях.</a:t>
            </a:r>
            <a:r>
              <a:rPr dirty="0" sz="2000" spc="-80"/>
              <a:t> </a:t>
            </a:r>
            <a:r>
              <a:rPr dirty="0" sz="2000"/>
              <a:t>Только</a:t>
            </a:r>
            <a:r>
              <a:rPr dirty="0" sz="2000" spc="-55"/>
              <a:t> </a:t>
            </a:r>
            <a:r>
              <a:rPr dirty="0" sz="2000"/>
              <a:t>те</a:t>
            </a:r>
            <a:r>
              <a:rPr dirty="0" sz="2000" spc="-60"/>
              <a:t> </a:t>
            </a:r>
            <a:r>
              <a:rPr dirty="0" sz="2000" spc="-5"/>
              <a:t>знания</a:t>
            </a:r>
            <a:r>
              <a:rPr dirty="0" sz="2000" spc="-30"/>
              <a:t> </a:t>
            </a:r>
            <a:r>
              <a:rPr dirty="0" sz="2000" spc="-5"/>
              <a:t>прочны</a:t>
            </a:r>
            <a:r>
              <a:rPr dirty="0" sz="2000" spc="-60"/>
              <a:t> </a:t>
            </a:r>
            <a:r>
              <a:rPr dirty="0" sz="2000"/>
              <a:t>и</a:t>
            </a:r>
            <a:r>
              <a:rPr dirty="0" sz="2000" spc="-75"/>
              <a:t> </a:t>
            </a:r>
            <a:r>
              <a:rPr dirty="0" sz="2000" spc="-5"/>
              <a:t>ценны,</a:t>
            </a:r>
            <a:r>
              <a:rPr dirty="0" sz="2000" spc="-30"/>
              <a:t> </a:t>
            </a:r>
            <a:r>
              <a:rPr dirty="0" sz="2000" spc="-5"/>
              <a:t>которые</a:t>
            </a:r>
            <a:r>
              <a:rPr dirty="0" sz="2000" spc="-75"/>
              <a:t> </a:t>
            </a:r>
            <a:r>
              <a:rPr dirty="0" sz="2000"/>
              <a:t>вы</a:t>
            </a:r>
            <a:endParaRPr sz="2000"/>
          </a:p>
          <a:p>
            <a:pPr algn="ctr" marL="116839" marR="73660">
              <a:lnSpc>
                <a:spcPts val="2390"/>
              </a:lnSpc>
              <a:spcBef>
                <a:spcPts val="90"/>
              </a:spcBef>
            </a:pPr>
            <a:r>
              <a:rPr dirty="0" sz="2000"/>
              <a:t>добывали</a:t>
            </a:r>
            <a:r>
              <a:rPr dirty="0" sz="2000" spc="-30"/>
              <a:t> </a:t>
            </a:r>
            <a:r>
              <a:rPr dirty="0" sz="2000" spc="-10"/>
              <a:t>сами,</a:t>
            </a:r>
            <a:r>
              <a:rPr dirty="0" sz="2000" spc="-25"/>
              <a:t> </a:t>
            </a:r>
            <a:r>
              <a:rPr dirty="0" sz="2000" spc="-5"/>
              <a:t>побуждаемые</a:t>
            </a:r>
            <a:r>
              <a:rPr dirty="0" sz="2000" spc="-20"/>
              <a:t> </a:t>
            </a:r>
            <a:r>
              <a:rPr dirty="0" sz="2000" spc="-5"/>
              <a:t>собственной</a:t>
            </a:r>
            <a:r>
              <a:rPr dirty="0" sz="2000" spc="-25"/>
              <a:t> </a:t>
            </a:r>
            <a:r>
              <a:rPr dirty="0" sz="2000" spc="-5"/>
              <a:t>страстью.</a:t>
            </a:r>
            <a:r>
              <a:rPr dirty="0" sz="2000" spc="-25"/>
              <a:t> </a:t>
            </a:r>
            <a:r>
              <a:rPr dirty="0" sz="2000"/>
              <a:t>Всякое</a:t>
            </a:r>
            <a:r>
              <a:rPr dirty="0" sz="2000" spc="-25"/>
              <a:t> </a:t>
            </a:r>
            <a:r>
              <a:rPr dirty="0" sz="2000" spc="-5"/>
              <a:t>знание </a:t>
            </a:r>
            <a:r>
              <a:rPr dirty="0" sz="2000" spc="-484"/>
              <a:t> </a:t>
            </a:r>
            <a:r>
              <a:rPr dirty="0" sz="2000"/>
              <a:t>должно</a:t>
            </a:r>
            <a:r>
              <a:rPr dirty="0" sz="2000" spc="-25"/>
              <a:t> </a:t>
            </a:r>
            <a:r>
              <a:rPr dirty="0" sz="2000"/>
              <a:t>быть</a:t>
            </a:r>
            <a:r>
              <a:rPr dirty="0" sz="2000" spc="-15"/>
              <a:t> </a:t>
            </a:r>
            <a:r>
              <a:rPr dirty="0" sz="2000"/>
              <a:t>открытием,</a:t>
            </a:r>
            <a:r>
              <a:rPr dirty="0" sz="2000" spc="-35"/>
              <a:t> </a:t>
            </a:r>
            <a:r>
              <a:rPr dirty="0" sz="2000"/>
              <a:t>которое</a:t>
            </a:r>
            <a:r>
              <a:rPr dirty="0" sz="2000" spc="-45"/>
              <a:t> </a:t>
            </a:r>
            <a:r>
              <a:rPr dirty="0" sz="2000"/>
              <a:t>вы </a:t>
            </a:r>
            <a:r>
              <a:rPr dirty="0" sz="2000" spc="-5"/>
              <a:t>сделали</a:t>
            </a:r>
            <a:r>
              <a:rPr dirty="0" sz="2000"/>
              <a:t> сами…»</a:t>
            </a:r>
            <a:endParaRPr sz="2000"/>
          </a:p>
          <a:p>
            <a:pPr algn="ctr" marL="41275">
              <a:lnSpc>
                <a:spcPts val="2310"/>
              </a:lnSpc>
            </a:pPr>
            <a:r>
              <a:rPr dirty="0" sz="2000" spc="-5"/>
              <a:t>К.</a:t>
            </a:r>
            <a:r>
              <a:rPr dirty="0" sz="2000" spc="-35"/>
              <a:t> </a:t>
            </a:r>
            <a:r>
              <a:rPr dirty="0" sz="2000"/>
              <a:t>И.</a:t>
            </a:r>
            <a:r>
              <a:rPr dirty="0" sz="2000" spc="-45"/>
              <a:t> </a:t>
            </a:r>
            <a:r>
              <a:rPr dirty="0" sz="2000" spc="-5"/>
              <a:t>Чуковский</a:t>
            </a:r>
            <a:endParaRPr sz="2000"/>
          </a:p>
        </p:txBody>
      </p:sp>
      <p:pic>
        <p:nvPicPr>
          <p:cNvPr id="5" name="object 5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6667500" y="3606837"/>
            <a:ext cx="1764665" cy="2381885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727963" y="815086"/>
            <a:ext cx="7698105" cy="4895215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550670">
              <a:lnSpc>
                <a:spcPct val="100000"/>
              </a:lnSpc>
              <a:spcBef>
                <a:spcPts val="105"/>
              </a:spcBef>
            </a:pPr>
            <a:r>
              <a:rPr dirty="0" sz="2000">
                <a:latin typeface="Times New Roman"/>
                <a:cs typeface="Times New Roman"/>
              </a:rPr>
              <a:t>2.6.</a:t>
            </a:r>
            <a:r>
              <a:rPr dirty="0" sz="2000" spc="-40">
                <a:latin typeface="Times New Roman"/>
                <a:cs typeface="Times New Roman"/>
              </a:rPr>
              <a:t> </a:t>
            </a:r>
            <a:r>
              <a:rPr dirty="0" sz="2000" spc="-5">
                <a:latin typeface="Times New Roman"/>
                <a:cs typeface="Times New Roman"/>
              </a:rPr>
              <a:t>Творческая</a:t>
            </a:r>
            <a:r>
              <a:rPr dirty="0" sz="2000" spc="-25">
                <a:latin typeface="Times New Roman"/>
                <a:cs typeface="Times New Roman"/>
              </a:rPr>
              <a:t> </a:t>
            </a:r>
            <a:r>
              <a:rPr dirty="0" sz="2000" spc="-5">
                <a:latin typeface="Times New Roman"/>
                <a:cs typeface="Times New Roman"/>
              </a:rPr>
              <a:t>папка </a:t>
            </a:r>
            <a:r>
              <a:rPr dirty="0" sz="2000" spc="-10">
                <a:latin typeface="Times New Roman"/>
                <a:cs typeface="Times New Roman"/>
              </a:rPr>
              <a:t>по</a:t>
            </a:r>
            <a:r>
              <a:rPr dirty="0" sz="2000" spc="-15">
                <a:latin typeface="Times New Roman"/>
                <a:cs typeface="Times New Roman"/>
              </a:rPr>
              <a:t> </a:t>
            </a:r>
            <a:r>
              <a:rPr dirty="0" sz="2000" spc="-5">
                <a:latin typeface="Times New Roman"/>
                <a:cs typeface="Times New Roman"/>
              </a:rPr>
              <a:t>самообразованию</a:t>
            </a:r>
            <a:endParaRPr sz="2000">
              <a:latin typeface="Times New Roman"/>
              <a:cs typeface="Times New Roman"/>
            </a:endParaRPr>
          </a:p>
          <a:p>
            <a:pPr marL="12700" marR="414020">
              <a:lnSpc>
                <a:spcPts val="2380"/>
              </a:lnSpc>
              <a:spcBef>
                <a:spcPts val="105"/>
              </a:spcBef>
            </a:pPr>
            <a:r>
              <a:rPr dirty="0" sz="2000" spc="-5">
                <a:latin typeface="Times New Roman"/>
                <a:cs typeface="Times New Roman"/>
              </a:rPr>
              <a:t>Любая</a:t>
            </a:r>
            <a:r>
              <a:rPr dirty="0" sz="2000" spc="10">
                <a:latin typeface="Times New Roman"/>
                <a:cs typeface="Times New Roman"/>
              </a:rPr>
              <a:t> </a:t>
            </a:r>
            <a:r>
              <a:rPr dirty="0" sz="2000" spc="-5">
                <a:latin typeface="Times New Roman"/>
                <a:cs typeface="Times New Roman"/>
              </a:rPr>
              <a:t>профессия</a:t>
            </a:r>
            <a:r>
              <a:rPr dirty="0" sz="2000" spc="10">
                <a:latin typeface="Times New Roman"/>
                <a:cs typeface="Times New Roman"/>
              </a:rPr>
              <a:t> </a:t>
            </a:r>
            <a:r>
              <a:rPr dirty="0" sz="2000" spc="-5">
                <a:latin typeface="Times New Roman"/>
                <a:cs typeface="Times New Roman"/>
              </a:rPr>
              <a:t>требует</a:t>
            </a:r>
            <a:r>
              <a:rPr dirty="0" sz="2000" spc="15">
                <a:latin typeface="Times New Roman"/>
                <a:cs typeface="Times New Roman"/>
              </a:rPr>
              <a:t> </a:t>
            </a:r>
            <a:r>
              <a:rPr dirty="0" sz="2000" spc="-5">
                <a:latin typeface="Times New Roman"/>
                <a:cs typeface="Times New Roman"/>
              </a:rPr>
              <a:t>самосовершенствования,</a:t>
            </a:r>
            <a:r>
              <a:rPr dirty="0" sz="2000" spc="10">
                <a:latin typeface="Times New Roman"/>
                <a:cs typeface="Times New Roman"/>
              </a:rPr>
              <a:t> </a:t>
            </a:r>
            <a:r>
              <a:rPr dirty="0" sz="2000">
                <a:latin typeface="Times New Roman"/>
                <a:cs typeface="Times New Roman"/>
              </a:rPr>
              <a:t>а</a:t>
            </a:r>
            <a:r>
              <a:rPr dirty="0" sz="2000" spc="20">
                <a:latin typeface="Times New Roman"/>
                <a:cs typeface="Times New Roman"/>
              </a:rPr>
              <a:t> </a:t>
            </a:r>
            <a:r>
              <a:rPr dirty="0" sz="2000" spc="-10">
                <a:latin typeface="Times New Roman"/>
                <a:cs typeface="Times New Roman"/>
              </a:rPr>
              <a:t>уж</a:t>
            </a:r>
            <a:r>
              <a:rPr dirty="0" sz="2000" spc="10">
                <a:latin typeface="Times New Roman"/>
                <a:cs typeface="Times New Roman"/>
              </a:rPr>
              <a:t> </a:t>
            </a:r>
            <a:r>
              <a:rPr dirty="0" sz="2000">
                <a:latin typeface="Times New Roman"/>
                <a:cs typeface="Times New Roman"/>
              </a:rPr>
              <a:t>тем</a:t>
            </a:r>
            <a:r>
              <a:rPr dirty="0" sz="2000" spc="15">
                <a:latin typeface="Times New Roman"/>
                <a:cs typeface="Times New Roman"/>
              </a:rPr>
              <a:t> </a:t>
            </a:r>
            <a:r>
              <a:rPr dirty="0" sz="2000" spc="-5">
                <a:latin typeface="Times New Roman"/>
                <a:cs typeface="Times New Roman"/>
              </a:rPr>
              <a:t>более </a:t>
            </a:r>
            <a:r>
              <a:rPr dirty="0" sz="2000" spc="-484">
                <a:latin typeface="Times New Roman"/>
                <a:cs typeface="Times New Roman"/>
              </a:rPr>
              <a:t> </a:t>
            </a:r>
            <a:r>
              <a:rPr dirty="0" sz="2000">
                <a:latin typeface="Times New Roman"/>
                <a:cs typeface="Times New Roman"/>
              </a:rPr>
              <a:t>работа,</a:t>
            </a:r>
            <a:r>
              <a:rPr dirty="0" sz="2000" spc="-35">
                <a:latin typeface="Times New Roman"/>
                <a:cs typeface="Times New Roman"/>
              </a:rPr>
              <a:t> </a:t>
            </a:r>
            <a:r>
              <a:rPr dirty="0" sz="2000" spc="-5">
                <a:latin typeface="Times New Roman"/>
                <a:cs typeface="Times New Roman"/>
              </a:rPr>
              <a:t>связанная</a:t>
            </a:r>
            <a:r>
              <a:rPr dirty="0" sz="2000" spc="15">
                <a:latin typeface="Times New Roman"/>
                <a:cs typeface="Times New Roman"/>
              </a:rPr>
              <a:t> </a:t>
            </a:r>
            <a:r>
              <a:rPr dirty="0" sz="2000">
                <a:latin typeface="Times New Roman"/>
                <a:cs typeface="Times New Roman"/>
              </a:rPr>
              <a:t>с</a:t>
            </a:r>
            <a:r>
              <a:rPr dirty="0" sz="2000" spc="-10">
                <a:latin typeface="Times New Roman"/>
                <a:cs typeface="Times New Roman"/>
              </a:rPr>
              <a:t> </a:t>
            </a:r>
            <a:r>
              <a:rPr dirty="0" sz="2000">
                <a:latin typeface="Times New Roman"/>
                <a:cs typeface="Times New Roman"/>
              </a:rPr>
              <a:t>детьми.</a:t>
            </a:r>
            <a:endParaRPr sz="2000">
              <a:latin typeface="Times New Roman"/>
              <a:cs typeface="Times New Roman"/>
            </a:endParaRPr>
          </a:p>
          <a:p>
            <a:pPr marL="12700" marR="56515">
              <a:lnSpc>
                <a:spcPts val="2380"/>
              </a:lnSpc>
              <a:spcBef>
                <a:spcPts val="30"/>
              </a:spcBef>
            </a:pPr>
            <a:r>
              <a:rPr dirty="0" sz="2000" spc="-5">
                <a:latin typeface="Times New Roman"/>
                <a:cs typeface="Times New Roman"/>
              </a:rPr>
              <a:t>Одним</a:t>
            </a:r>
            <a:r>
              <a:rPr dirty="0" sz="2000" spc="-25">
                <a:latin typeface="Times New Roman"/>
                <a:cs typeface="Times New Roman"/>
              </a:rPr>
              <a:t> </a:t>
            </a:r>
            <a:r>
              <a:rPr dirty="0" sz="2000" spc="-5">
                <a:latin typeface="Times New Roman"/>
                <a:cs typeface="Times New Roman"/>
              </a:rPr>
              <a:t>из</a:t>
            </a:r>
            <a:r>
              <a:rPr dirty="0" sz="2000" spc="-30">
                <a:latin typeface="Times New Roman"/>
                <a:cs typeface="Times New Roman"/>
              </a:rPr>
              <a:t> </a:t>
            </a:r>
            <a:r>
              <a:rPr dirty="0" sz="2000" spc="-5">
                <a:latin typeface="Times New Roman"/>
                <a:cs typeface="Times New Roman"/>
              </a:rPr>
              <a:t>путей</a:t>
            </a:r>
            <a:r>
              <a:rPr dirty="0" sz="2000" spc="-25">
                <a:latin typeface="Times New Roman"/>
                <a:cs typeface="Times New Roman"/>
              </a:rPr>
              <a:t> </a:t>
            </a:r>
            <a:r>
              <a:rPr dirty="0" sz="2000" spc="-5">
                <a:latin typeface="Times New Roman"/>
                <a:cs typeface="Times New Roman"/>
              </a:rPr>
              <a:t>повышения</a:t>
            </a:r>
            <a:r>
              <a:rPr dirty="0" sz="2000" spc="-15">
                <a:latin typeface="Times New Roman"/>
                <a:cs typeface="Times New Roman"/>
              </a:rPr>
              <a:t> </a:t>
            </a:r>
            <a:r>
              <a:rPr dirty="0" sz="2000" spc="-5">
                <a:latin typeface="Times New Roman"/>
                <a:cs typeface="Times New Roman"/>
              </a:rPr>
              <a:t>профессионального</a:t>
            </a:r>
            <a:r>
              <a:rPr dirty="0" sz="2000" spc="-20">
                <a:latin typeface="Times New Roman"/>
                <a:cs typeface="Times New Roman"/>
              </a:rPr>
              <a:t> </a:t>
            </a:r>
            <a:r>
              <a:rPr dirty="0" sz="2000">
                <a:latin typeface="Times New Roman"/>
                <a:cs typeface="Times New Roman"/>
              </a:rPr>
              <a:t>мастерства</a:t>
            </a:r>
            <a:r>
              <a:rPr dirty="0" sz="2000" spc="-55">
                <a:latin typeface="Times New Roman"/>
                <a:cs typeface="Times New Roman"/>
              </a:rPr>
              <a:t> </a:t>
            </a:r>
            <a:r>
              <a:rPr dirty="0" sz="2000" spc="-5">
                <a:latin typeface="Times New Roman"/>
                <a:cs typeface="Times New Roman"/>
              </a:rPr>
              <a:t>педагогов </a:t>
            </a:r>
            <a:r>
              <a:rPr dirty="0" sz="2000" spc="-484">
                <a:latin typeface="Times New Roman"/>
                <a:cs typeface="Times New Roman"/>
              </a:rPr>
              <a:t> </a:t>
            </a:r>
            <a:r>
              <a:rPr dirty="0" sz="2000">
                <a:latin typeface="Times New Roman"/>
                <a:cs typeface="Times New Roman"/>
              </a:rPr>
              <a:t>является</a:t>
            </a:r>
            <a:r>
              <a:rPr dirty="0" sz="2000" spc="-15">
                <a:latin typeface="Times New Roman"/>
                <a:cs typeface="Times New Roman"/>
              </a:rPr>
              <a:t> </a:t>
            </a:r>
            <a:r>
              <a:rPr dirty="0" sz="2000" spc="-5">
                <a:latin typeface="Times New Roman"/>
                <a:cs typeface="Times New Roman"/>
              </a:rPr>
              <a:t>самообразование</a:t>
            </a:r>
            <a:endParaRPr sz="2000">
              <a:latin typeface="Times New Roman"/>
              <a:cs typeface="Times New Roman"/>
            </a:endParaRPr>
          </a:p>
          <a:p>
            <a:pPr marL="12700" marR="1047750">
              <a:lnSpc>
                <a:spcPts val="2390"/>
              </a:lnSpc>
              <a:spcBef>
                <a:spcPts val="20"/>
              </a:spcBef>
            </a:pPr>
            <a:r>
              <a:rPr dirty="0" sz="2000" spc="-5">
                <a:latin typeface="Times New Roman"/>
                <a:cs typeface="Times New Roman"/>
              </a:rPr>
              <a:t>Самообразование</a:t>
            </a:r>
            <a:r>
              <a:rPr dirty="0" sz="2000" spc="-65">
                <a:latin typeface="Times New Roman"/>
                <a:cs typeface="Times New Roman"/>
              </a:rPr>
              <a:t> </a:t>
            </a:r>
            <a:r>
              <a:rPr dirty="0" sz="2000">
                <a:latin typeface="Times New Roman"/>
                <a:cs typeface="Times New Roman"/>
              </a:rPr>
              <a:t>–</a:t>
            </a:r>
            <a:r>
              <a:rPr dirty="0" sz="2000" spc="-25">
                <a:latin typeface="Times New Roman"/>
                <a:cs typeface="Times New Roman"/>
              </a:rPr>
              <a:t> </a:t>
            </a:r>
            <a:r>
              <a:rPr dirty="0" sz="2000" spc="-5">
                <a:latin typeface="Times New Roman"/>
                <a:cs typeface="Times New Roman"/>
              </a:rPr>
              <a:t>это</a:t>
            </a:r>
            <a:r>
              <a:rPr dirty="0" sz="2000" spc="-40">
                <a:latin typeface="Times New Roman"/>
                <a:cs typeface="Times New Roman"/>
              </a:rPr>
              <a:t> </a:t>
            </a:r>
            <a:r>
              <a:rPr dirty="0" sz="2000" spc="-5">
                <a:latin typeface="Times New Roman"/>
                <a:cs typeface="Times New Roman"/>
              </a:rPr>
              <a:t>целенаправленная</a:t>
            </a:r>
            <a:r>
              <a:rPr dirty="0" sz="2000" spc="-20">
                <a:latin typeface="Times New Roman"/>
                <a:cs typeface="Times New Roman"/>
              </a:rPr>
              <a:t> </a:t>
            </a:r>
            <a:r>
              <a:rPr dirty="0" sz="2000">
                <a:latin typeface="Times New Roman"/>
                <a:cs typeface="Times New Roman"/>
              </a:rPr>
              <a:t>работа</a:t>
            </a:r>
            <a:r>
              <a:rPr dirty="0" sz="2000" spc="-55">
                <a:latin typeface="Times New Roman"/>
                <a:cs typeface="Times New Roman"/>
              </a:rPr>
              <a:t> </a:t>
            </a:r>
            <a:r>
              <a:rPr dirty="0" sz="2000" spc="-5">
                <a:latin typeface="Times New Roman"/>
                <a:cs typeface="Times New Roman"/>
              </a:rPr>
              <a:t>педагога</a:t>
            </a:r>
            <a:r>
              <a:rPr dirty="0" sz="2000" spc="-40">
                <a:latin typeface="Times New Roman"/>
                <a:cs typeface="Times New Roman"/>
              </a:rPr>
              <a:t> </a:t>
            </a:r>
            <a:r>
              <a:rPr dirty="0" sz="2000" spc="-5">
                <a:latin typeface="Times New Roman"/>
                <a:cs typeface="Times New Roman"/>
              </a:rPr>
              <a:t>по </a:t>
            </a:r>
            <a:r>
              <a:rPr dirty="0" sz="2000" spc="-484">
                <a:latin typeface="Times New Roman"/>
                <a:cs typeface="Times New Roman"/>
              </a:rPr>
              <a:t> </a:t>
            </a:r>
            <a:r>
              <a:rPr dirty="0" sz="2000">
                <a:latin typeface="Times New Roman"/>
                <a:cs typeface="Times New Roman"/>
              </a:rPr>
              <a:t>расширению</a:t>
            </a:r>
            <a:r>
              <a:rPr dirty="0" sz="2000" spc="-25">
                <a:latin typeface="Times New Roman"/>
                <a:cs typeface="Times New Roman"/>
              </a:rPr>
              <a:t> </a:t>
            </a:r>
            <a:r>
              <a:rPr dirty="0" sz="2000">
                <a:latin typeface="Times New Roman"/>
                <a:cs typeface="Times New Roman"/>
              </a:rPr>
              <a:t>и</a:t>
            </a:r>
            <a:r>
              <a:rPr dirty="0" sz="2000" spc="-25">
                <a:latin typeface="Times New Roman"/>
                <a:cs typeface="Times New Roman"/>
              </a:rPr>
              <a:t> </a:t>
            </a:r>
            <a:r>
              <a:rPr dirty="0" sz="2000" spc="-5">
                <a:latin typeface="Times New Roman"/>
                <a:cs typeface="Times New Roman"/>
              </a:rPr>
              <a:t>углублению</a:t>
            </a:r>
            <a:r>
              <a:rPr dirty="0" sz="2000" spc="5">
                <a:latin typeface="Times New Roman"/>
                <a:cs typeface="Times New Roman"/>
              </a:rPr>
              <a:t> </a:t>
            </a:r>
            <a:r>
              <a:rPr dirty="0" sz="2000">
                <a:latin typeface="Times New Roman"/>
                <a:cs typeface="Times New Roman"/>
              </a:rPr>
              <a:t>своих</a:t>
            </a:r>
            <a:r>
              <a:rPr dirty="0" sz="2000" spc="-20">
                <a:latin typeface="Times New Roman"/>
                <a:cs typeface="Times New Roman"/>
              </a:rPr>
              <a:t> </a:t>
            </a:r>
            <a:r>
              <a:rPr dirty="0" sz="2000" spc="-5">
                <a:latin typeface="Times New Roman"/>
                <a:cs typeface="Times New Roman"/>
              </a:rPr>
              <a:t>теоретических</a:t>
            </a:r>
            <a:r>
              <a:rPr dirty="0" sz="2000" spc="-20">
                <a:latin typeface="Times New Roman"/>
                <a:cs typeface="Times New Roman"/>
              </a:rPr>
              <a:t> </a:t>
            </a:r>
            <a:r>
              <a:rPr dirty="0" sz="2000" spc="-5">
                <a:latin typeface="Times New Roman"/>
                <a:cs typeface="Times New Roman"/>
              </a:rPr>
              <a:t>знаний,</a:t>
            </a:r>
            <a:endParaRPr sz="2000">
              <a:latin typeface="Times New Roman"/>
              <a:cs typeface="Times New Roman"/>
            </a:endParaRPr>
          </a:p>
          <a:p>
            <a:pPr marL="12700">
              <a:lnSpc>
                <a:spcPts val="2315"/>
              </a:lnSpc>
            </a:pPr>
            <a:r>
              <a:rPr dirty="0" sz="2000" spc="-5">
                <a:latin typeface="Times New Roman"/>
                <a:cs typeface="Times New Roman"/>
              </a:rPr>
              <a:t>совершенствованию</a:t>
            </a:r>
            <a:r>
              <a:rPr dirty="0" sz="2000" spc="5">
                <a:latin typeface="Times New Roman"/>
                <a:cs typeface="Times New Roman"/>
              </a:rPr>
              <a:t> </a:t>
            </a:r>
            <a:r>
              <a:rPr dirty="0" sz="2000" spc="-5">
                <a:latin typeface="Times New Roman"/>
                <a:cs typeface="Times New Roman"/>
              </a:rPr>
              <a:t>имеющихся</a:t>
            </a:r>
            <a:r>
              <a:rPr dirty="0" sz="2000" spc="10">
                <a:latin typeface="Times New Roman"/>
                <a:cs typeface="Times New Roman"/>
              </a:rPr>
              <a:t> </a:t>
            </a:r>
            <a:r>
              <a:rPr dirty="0" sz="2000">
                <a:latin typeface="Times New Roman"/>
                <a:cs typeface="Times New Roman"/>
              </a:rPr>
              <a:t>и</a:t>
            </a:r>
            <a:r>
              <a:rPr dirty="0" sz="2000" spc="10">
                <a:latin typeface="Times New Roman"/>
                <a:cs typeface="Times New Roman"/>
              </a:rPr>
              <a:t> </a:t>
            </a:r>
            <a:r>
              <a:rPr dirty="0" sz="2000" spc="-5">
                <a:latin typeface="Times New Roman"/>
                <a:cs typeface="Times New Roman"/>
              </a:rPr>
              <a:t>приобретению</a:t>
            </a:r>
            <a:r>
              <a:rPr dirty="0" sz="2000" spc="5">
                <a:latin typeface="Times New Roman"/>
                <a:cs typeface="Times New Roman"/>
              </a:rPr>
              <a:t> </a:t>
            </a:r>
            <a:r>
              <a:rPr dirty="0" sz="2000" spc="-5">
                <a:latin typeface="Times New Roman"/>
                <a:cs typeface="Times New Roman"/>
              </a:rPr>
              <a:t>новых</a:t>
            </a:r>
            <a:endParaRPr sz="2000">
              <a:latin typeface="Times New Roman"/>
              <a:cs typeface="Times New Roman"/>
            </a:endParaRPr>
          </a:p>
          <a:p>
            <a:pPr marL="12700" marR="1228090">
              <a:lnSpc>
                <a:spcPts val="2380"/>
              </a:lnSpc>
              <a:spcBef>
                <a:spcPts val="95"/>
              </a:spcBef>
            </a:pPr>
            <a:r>
              <a:rPr dirty="0" sz="2000" spc="-5">
                <a:latin typeface="Times New Roman"/>
                <a:cs typeface="Times New Roman"/>
              </a:rPr>
              <a:t>профессиональных</a:t>
            </a:r>
            <a:r>
              <a:rPr dirty="0" sz="2000" spc="15">
                <a:latin typeface="Times New Roman"/>
                <a:cs typeface="Times New Roman"/>
              </a:rPr>
              <a:t> </a:t>
            </a:r>
            <a:r>
              <a:rPr dirty="0" sz="2000" spc="-5">
                <a:latin typeface="Times New Roman"/>
                <a:cs typeface="Times New Roman"/>
              </a:rPr>
              <a:t>навыков</a:t>
            </a:r>
            <a:r>
              <a:rPr dirty="0" sz="2000" spc="10">
                <a:latin typeface="Times New Roman"/>
                <a:cs typeface="Times New Roman"/>
              </a:rPr>
              <a:t> </a:t>
            </a:r>
            <a:r>
              <a:rPr dirty="0" sz="2000">
                <a:latin typeface="Times New Roman"/>
                <a:cs typeface="Times New Roman"/>
              </a:rPr>
              <a:t>и</a:t>
            </a:r>
            <a:r>
              <a:rPr dirty="0" sz="2000" spc="10">
                <a:latin typeface="Times New Roman"/>
                <a:cs typeface="Times New Roman"/>
              </a:rPr>
              <a:t> </a:t>
            </a:r>
            <a:r>
              <a:rPr dirty="0" sz="2000" spc="-5">
                <a:latin typeface="Times New Roman"/>
                <a:cs typeface="Times New Roman"/>
              </a:rPr>
              <a:t>умений</a:t>
            </a:r>
            <a:r>
              <a:rPr dirty="0" sz="2000" spc="15">
                <a:latin typeface="Times New Roman"/>
                <a:cs typeface="Times New Roman"/>
              </a:rPr>
              <a:t> </a:t>
            </a:r>
            <a:r>
              <a:rPr dirty="0" sz="2000">
                <a:latin typeface="Times New Roman"/>
                <a:cs typeface="Times New Roman"/>
              </a:rPr>
              <a:t>в</a:t>
            </a:r>
            <a:r>
              <a:rPr dirty="0" sz="2000" spc="10">
                <a:latin typeface="Times New Roman"/>
                <a:cs typeface="Times New Roman"/>
              </a:rPr>
              <a:t> </a:t>
            </a:r>
            <a:r>
              <a:rPr dirty="0" sz="2000" spc="-5">
                <a:latin typeface="Times New Roman"/>
                <a:cs typeface="Times New Roman"/>
              </a:rPr>
              <a:t>свете</a:t>
            </a:r>
            <a:r>
              <a:rPr dirty="0" sz="2000" spc="10">
                <a:latin typeface="Times New Roman"/>
                <a:cs typeface="Times New Roman"/>
              </a:rPr>
              <a:t> </a:t>
            </a:r>
            <a:r>
              <a:rPr dirty="0" sz="2000" spc="-5">
                <a:latin typeface="Times New Roman"/>
                <a:cs typeface="Times New Roman"/>
              </a:rPr>
              <a:t>современных </a:t>
            </a:r>
            <a:r>
              <a:rPr dirty="0" sz="2000" spc="-484">
                <a:latin typeface="Times New Roman"/>
                <a:cs typeface="Times New Roman"/>
              </a:rPr>
              <a:t> </a:t>
            </a:r>
            <a:r>
              <a:rPr dirty="0" sz="2000">
                <a:latin typeface="Times New Roman"/>
                <a:cs typeface="Times New Roman"/>
              </a:rPr>
              <a:t>требований</a:t>
            </a:r>
            <a:r>
              <a:rPr dirty="0" sz="2000" spc="-45">
                <a:latin typeface="Times New Roman"/>
                <a:cs typeface="Times New Roman"/>
              </a:rPr>
              <a:t> </a:t>
            </a:r>
            <a:r>
              <a:rPr dirty="0" sz="2000" spc="-5">
                <a:latin typeface="Times New Roman"/>
                <a:cs typeface="Times New Roman"/>
              </a:rPr>
              <a:t>педагогической</a:t>
            </a:r>
            <a:r>
              <a:rPr dirty="0" sz="2000" spc="-30">
                <a:latin typeface="Times New Roman"/>
                <a:cs typeface="Times New Roman"/>
              </a:rPr>
              <a:t> </a:t>
            </a:r>
            <a:r>
              <a:rPr dirty="0" sz="2000">
                <a:latin typeface="Times New Roman"/>
                <a:cs typeface="Times New Roman"/>
              </a:rPr>
              <a:t>и</a:t>
            </a:r>
            <a:r>
              <a:rPr dirty="0" sz="2000" spc="-25">
                <a:latin typeface="Times New Roman"/>
                <a:cs typeface="Times New Roman"/>
              </a:rPr>
              <a:t> </a:t>
            </a:r>
            <a:r>
              <a:rPr dirty="0" sz="2000" spc="-5">
                <a:latin typeface="Times New Roman"/>
                <a:cs typeface="Times New Roman"/>
              </a:rPr>
              <a:t>психологической</a:t>
            </a:r>
            <a:r>
              <a:rPr dirty="0" sz="2000" spc="-30">
                <a:latin typeface="Times New Roman"/>
                <a:cs typeface="Times New Roman"/>
              </a:rPr>
              <a:t> </a:t>
            </a:r>
            <a:r>
              <a:rPr dirty="0" sz="2000" spc="-5">
                <a:latin typeface="Times New Roman"/>
                <a:cs typeface="Times New Roman"/>
              </a:rPr>
              <a:t>наук.</a:t>
            </a:r>
            <a:endParaRPr sz="2000">
              <a:latin typeface="Times New Roman"/>
              <a:cs typeface="Times New Roman"/>
            </a:endParaRPr>
          </a:p>
          <a:p>
            <a:pPr marL="12700">
              <a:lnSpc>
                <a:spcPts val="2340"/>
              </a:lnSpc>
            </a:pPr>
            <a:r>
              <a:rPr dirty="0" sz="2000" spc="-5">
                <a:latin typeface="Times New Roman"/>
                <a:cs typeface="Times New Roman"/>
              </a:rPr>
              <a:t>Педагог</a:t>
            </a:r>
            <a:r>
              <a:rPr dirty="0" sz="2000" spc="-65">
                <a:latin typeface="Times New Roman"/>
                <a:cs typeface="Times New Roman"/>
              </a:rPr>
              <a:t> </a:t>
            </a:r>
            <a:r>
              <a:rPr dirty="0" sz="2000" spc="-5">
                <a:latin typeface="Times New Roman"/>
                <a:cs typeface="Times New Roman"/>
              </a:rPr>
              <a:t>должен</a:t>
            </a:r>
            <a:r>
              <a:rPr dirty="0" sz="2000" spc="-60">
                <a:latin typeface="Times New Roman"/>
                <a:cs typeface="Times New Roman"/>
              </a:rPr>
              <a:t> </a:t>
            </a:r>
            <a:r>
              <a:rPr dirty="0" sz="2000">
                <a:latin typeface="Times New Roman"/>
                <a:cs typeface="Times New Roman"/>
              </a:rPr>
              <a:t>в</a:t>
            </a:r>
            <a:r>
              <a:rPr dirty="0" sz="2000" spc="-50">
                <a:latin typeface="Times New Roman"/>
                <a:cs typeface="Times New Roman"/>
              </a:rPr>
              <a:t> </a:t>
            </a:r>
            <a:r>
              <a:rPr dirty="0" sz="2000" spc="-5">
                <a:latin typeface="Times New Roman"/>
                <a:cs typeface="Times New Roman"/>
              </a:rPr>
              <a:t>течении</a:t>
            </a:r>
            <a:r>
              <a:rPr dirty="0" sz="2000" spc="-55">
                <a:latin typeface="Times New Roman"/>
                <a:cs typeface="Times New Roman"/>
              </a:rPr>
              <a:t> </a:t>
            </a:r>
            <a:r>
              <a:rPr dirty="0" sz="2000">
                <a:latin typeface="Times New Roman"/>
                <a:cs typeface="Times New Roman"/>
              </a:rPr>
              <a:t>учебного</a:t>
            </a:r>
            <a:r>
              <a:rPr dirty="0" sz="2000" spc="-60">
                <a:latin typeface="Times New Roman"/>
                <a:cs typeface="Times New Roman"/>
              </a:rPr>
              <a:t> </a:t>
            </a:r>
            <a:r>
              <a:rPr dirty="0" sz="2000" spc="-5">
                <a:latin typeface="Times New Roman"/>
                <a:cs typeface="Times New Roman"/>
              </a:rPr>
              <a:t>года</a:t>
            </a:r>
            <a:r>
              <a:rPr dirty="0" sz="2000" spc="-65">
                <a:latin typeface="Times New Roman"/>
                <a:cs typeface="Times New Roman"/>
              </a:rPr>
              <a:t> </a:t>
            </a:r>
            <a:r>
              <a:rPr dirty="0" sz="2000" spc="-5">
                <a:latin typeface="Times New Roman"/>
                <a:cs typeface="Times New Roman"/>
              </a:rPr>
              <a:t>или</a:t>
            </a:r>
            <a:r>
              <a:rPr dirty="0" sz="2000" spc="-40">
                <a:latin typeface="Times New Roman"/>
                <a:cs typeface="Times New Roman"/>
              </a:rPr>
              <a:t> </a:t>
            </a:r>
            <a:r>
              <a:rPr dirty="0" sz="2000">
                <a:latin typeface="Times New Roman"/>
                <a:cs typeface="Times New Roman"/>
              </a:rPr>
              <a:t>другого</a:t>
            </a:r>
            <a:r>
              <a:rPr dirty="0" sz="2000" spc="-65">
                <a:latin typeface="Times New Roman"/>
                <a:cs typeface="Times New Roman"/>
              </a:rPr>
              <a:t> </a:t>
            </a:r>
            <a:r>
              <a:rPr dirty="0" sz="2000" spc="-5">
                <a:latin typeface="Times New Roman"/>
                <a:cs typeface="Times New Roman"/>
              </a:rPr>
              <a:t>периода</a:t>
            </a:r>
            <a:r>
              <a:rPr dirty="0" sz="2000" spc="-65">
                <a:latin typeface="Times New Roman"/>
                <a:cs typeface="Times New Roman"/>
              </a:rPr>
              <a:t> </a:t>
            </a:r>
            <a:r>
              <a:rPr dirty="0" sz="2000" spc="-5">
                <a:latin typeface="Times New Roman"/>
                <a:cs typeface="Times New Roman"/>
              </a:rPr>
              <a:t>времени</a:t>
            </a:r>
            <a:endParaRPr sz="2000">
              <a:latin typeface="Times New Roman"/>
              <a:cs typeface="Times New Roman"/>
            </a:endParaRPr>
          </a:p>
          <a:p>
            <a:pPr marL="12700" marR="83185">
              <a:lnSpc>
                <a:spcPts val="2380"/>
              </a:lnSpc>
              <a:spcBef>
                <a:spcPts val="85"/>
              </a:spcBef>
            </a:pPr>
            <a:r>
              <a:rPr dirty="0" sz="2000" spc="-5">
                <a:latin typeface="Times New Roman"/>
                <a:cs typeface="Times New Roman"/>
              </a:rPr>
              <a:t>углублённо</a:t>
            </a:r>
            <a:r>
              <a:rPr dirty="0" sz="2000" spc="10">
                <a:latin typeface="Times New Roman"/>
                <a:cs typeface="Times New Roman"/>
              </a:rPr>
              <a:t> </a:t>
            </a:r>
            <a:r>
              <a:rPr dirty="0" sz="2000" spc="-5">
                <a:latin typeface="Times New Roman"/>
                <a:cs typeface="Times New Roman"/>
              </a:rPr>
              <a:t>заниматься</a:t>
            </a:r>
            <a:r>
              <a:rPr dirty="0" sz="2000" spc="10">
                <a:latin typeface="Times New Roman"/>
                <a:cs typeface="Times New Roman"/>
              </a:rPr>
              <a:t> </a:t>
            </a:r>
            <a:r>
              <a:rPr dirty="0" sz="2000" spc="-5">
                <a:latin typeface="Times New Roman"/>
                <a:cs typeface="Times New Roman"/>
              </a:rPr>
              <a:t>проблемой,</a:t>
            </a:r>
            <a:r>
              <a:rPr dirty="0" sz="2000">
                <a:latin typeface="Times New Roman"/>
                <a:cs typeface="Times New Roman"/>
              </a:rPr>
              <a:t> </a:t>
            </a:r>
            <a:r>
              <a:rPr dirty="0" sz="2000" spc="-5">
                <a:latin typeface="Times New Roman"/>
                <a:cs typeface="Times New Roman"/>
              </a:rPr>
              <a:t>решение</a:t>
            </a:r>
            <a:r>
              <a:rPr dirty="0" sz="2000" spc="10">
                <a:latin typeface="Times New Roman"/>
                <a:cs typeface="Times New Roman"/>
              </a:rPr>
              <a:t> </a:t>
            </a:r>
            <a:r>
              <a:rPr dirty="0" sz="2000">
                <a:latin typeface="Times New Roman"/>
                <a:cs typeface="Times New Roman"/>
              </a:rPr>
              <a:t>которой</a:t>
            </a:r>
            <a:r>
              <a:rPr dirty="0" sz="2000" spc="10">
                <a:latin typeface="Times New Roman"/>
                <a:cs typeface="Times New Roman"/>
              </a:rPr>
              <a:t> </a:t>
            </a:r>
            <a:r>
              <a:rPr dirty="0" sz="2000" spc="-5">
                <a:latin typeface="Times New Roman"/>
                <a:cs typeface="Times New Roman"/>
              </a:rPr>
              <a:t>вызывает</a:t>
            </a:r>
            <a:r>
              <a:rPr dirty="0" sz="2000" spc="10">
                <a:latin typeface="Times New Roman"/>
                <a:cs typeface="Times New Roman"/>
              </a:rPr>
              <a:t> </a:t>
            </a:r>
            <a:r>
              <a:rPr dirty="0" sz="2000">
                <a:latin typeface="Times New Roman"/>
                <a:cs typeface="Times New Roman"/>
              </a:rPr>
              <a:t>у</a:t>
            </a:r>
            <a:r>
              <a:rPr dirty="0" sz="2000" spc="5">
                <a:latin typeface="Times New Roman"/>
                <a:cs typeface="Times New Roman"/>
              </a:rPr>
              <a:t> </a:t>
            </a:r>
            <a:r>
              <a:rPr dirty="0" sz="2000" spc="-5">
                <a:latin typeface="Times New Roman"/>
                <a:cs typeface="Times New Roman"/>
              </a:rPr>
              <a:t>него </a:t>
            </a:r>
            <a:r>
              <a:rPr dirty="0" sz="2000" spc="-484">
                <a:latin typeface="Times New Roman"/>
                <a:cs typeface="Times New Roman"/>
              </a:rPr>
              <a:t> </a:t>
            </a:r>
            <a:r>
              <a:rPr dirty="0" sz="2000">
                <a:latin typeface="Times New Roman"/>
                <a:cs typeface="Times New Roman"/>
              </a:rPr>
              <a:t>определённые</a:t>
            </a:r>
            <a:r>
              <a:rPr dirty="0" sz="2000" spc="-35">
                <a:latin typeface="Times New Roman"/>
                <a:cs typeface="Times New Roman"/>
              </a:rPr>
              <a:t> </a:t>
            </a:r>
            <a:r>
              <a:rPr dirty="0" sz="2000" spc="-5">
                <a:latin typeface="Times New Roman"/>
                <a:cs typeface="Times New Roman"/>
              </a:rPr>
              <a:t>затруднения</a:t>
            </a:r>
            <a:r>
              <a:rPr dirty="0" sz="2000" spc="-40">
                <a:latin typeface="Times New Roman"/>
                <a:cs typeface="Times New Roman"/>
              </a:rPr>
              <a:t> </a:t>
            </a:r>
            <a:r>
              <a:rPr dirty="0" sz="2000" spc="-5">
                <a:latin typeface="Times New Roman"/>
                <a:cs typeface="Times New Roman"/>
              </a:rPr>
              <a:t>или</a:t>
            </a:r>
            <a:r>
              <a:rPr dirty="0" sz="2000" spc="-20">
                <a:latin typeface="Times New Roman"/>
                <a:cs typeface="Times New Roman"/>
              </a:rPr>
              <a:t> </a:t>
            </a:r>
            <a:r>
              <a:rPr dirty="0" sz="2000">
                <a:latin typeface="Times New Roman"/>
                <a:cs typeface="Times New Roman"/>
              </a:rPr>
              <a:t>которая</a:t>
            </a:r>
            <a:r>
              <a:rPr dirty="0" sz="2000" spc="-65">
                <a:latin typeface="Times New Roman"/>
                <a:cs typeface="Times New Roman"/>
              </a:rPr>
              <a:t> </a:t>
            </a:r>
            <a:r>
              <a:rPr dirty="0" sz="2000" spc="-5">
                <a:latin typeface="Times New Roman"/>
                <a:cs typeface="Times New Roman"/>
              </a:rPr>
              <a:t>является</a:t>
            </a:r>
            <a:r>
              <a:rPr dirty="0" sz="2000" spc="-20">
                <a:latin typeface="Times New Roman"/>
                <a:cs typeface="Times New Roman"/>
              </a:rPr>
              <a:t> </a:t>
            </a:r>
            <a:r>
              <a:rPr dirty="0" sz="2000" spc="-5">
                <a:latin typeface="Times New Roman"/>
                <a:cs typeface="Times New Roman"/>
              </a:rPr>
              <a:t>предметом</a:t>
            </a:r>
            <a:r>
              <a:rPr dirty="0" sz="2000" spc="-55">
                <a:latin typeface="Times New Roman"/>
                <a:cs typeface="Times New Roman"/>
              </a:rPr>
              <a:t> </a:t>
            </a:r>
            <a:r>
              <a:rPr dirty="0" sz="2000" spc="-5">
                <a:latin typeface="Times New Roman"/>
                <a:cs typeface="Times New Roman"/>
              </a:rPr>
              <a:t>его</a:t>
            </a:r>
            <a:endParaRPr sz="2000">
              <a:latin typeface="Times New Roman"/>
              <a:cs typeface="Times New Roman"/>
            </a:endParaRPr>
          </a:p>
          <a:p>
            <a:pPr marL="12700">
              <a:lnSpc>
                <a:spcPts val="2335"/>
              </a:lnSpc>
            </a:pPr>
            <a:r>
              <a:rPr dirty="0" sz="2000">
                <a:latin typeface="Times New Roman"/>
                <a:cs typeface="Times New Roman"/>
              </a:rPr>
              <a:t>особого</a:t>
            </a:r>
            <a:r>
              <a:rPr dirty="0" sz="2000" spc="-20">
                <a:latin typeface="Times New Roman"/>
                <a:cs typeface="Times New Roman"/>
              </a:rPr>
              <a:t> </a:t>
            </a:r>
            <a:r>
              <a:rPr dirty="0" sz="2000" spc="-5">
                <a:latin typeface="Times New Roman"/>
                <a:cs typeface="Times New Roman"/>
              </a:rPr>
              <a:t>интереса.</a:t>
            </a:r>
            <a:endParaRPr sz="2000">
              <a:latin typeface="Times New Roman"/>
              <a:cs typeface="Times New Roman"/>
            </a:endParaRPr>
          </a:p>
          <a:p>
            <a:pPr marL="12700" marR="365125">
              <a:lnSpc>
                <a:spcPts val="2380"/>
              </a:lnSpc>
              <a:spcBef>
                <a:spcPts val="110"/>
              </a:spcBef>
            </a:pPr>
            <a:r>
              <a:rPr dirty="0" sz="2000" spc="-5">
                <a:latin typeface="Times New Roman"/>
                <a:cs typeface="Times New Roman"/>
              </a:rPr>
              <a:t>Своевременное</a:t>
            </a:r>
            <a:r>
              <a:rPr dirty="0" sz="2000" spc="-20">
                <a:latin typeface="Times New Roman"/>
                <a:cs typeface="Times New Roman"/>
              </a:rPr>
              <a:t> </a:t>
            </a:r>
            <a:r>
              <a:rPr dirty="0" sz="2000" spc="-5">
                <a:latin typeface="Times New Roman"/>
                <a:cs typeface="Times New Roman"/>
              </a:rPr>
              <a:t>заполнение</a:t>
            </a:r>
            <a:r>
              <a:rPr dirty="0" sz="2000" spc="-10">
                <a:latin typeface="Times New Roman"/>
                <a:cs typeface="Times New Roman"/>
              </a:rPr>
              <a:t> </a:t>
            </a:r>
            <a:r>
              <a:rPr dirty="0" sz="2000">
                <a:latin typeface="Times New Roman"/>
                <a:cs typeface="Times New Roman"/>
              </a:rPr>
              <a:t>данного</a:t>
            </a:r>
            <a:r>
              <a:rPr dirty="0" sz="2000" spc="-5">
                <a:latin typeface="Times New Roman"/>
                <a:cs typeface="Times New Roman"/>
              </a:rPr>
              <a:t> </a:t>
            </a:r>
            <a:r>
              <a:rPr dirty="0" sz="2000">
                <a:latin typeface="Times New Roman"/>
                <a:cs typeface="Times New Roman"/>
              </a:rPr>
              <a:t>документа</a:t>
            </a:r>
            <a:r>
              <a:rPr dirty="0" sz="2000" spc="-40">
                <a:latin typeface="Times New Roman"/>
                <a:cs typeface="Times New Roman"/>
              </a:rPr>
              <a:t> </a:t>
            </a:r>
            <a:r>
              <a:rPr dirty="0" sz="2000">
                <a:latin typeface="Times New Roman"/>
                <a:cs typeface="Times New Roman"/>
              </a:rPr>
              <a:t>также</a:t>
            </a:r>
            <a:r>
              <a:rPr dirty="0" sz="2000" spc="-10">
                <a:latin typeface="Times New Roman"/>
                <a:cs typeface="Times New Roman"/>
              </a:rPr>
              <a:t> </a:t>
            </a:r>
            <a:r>
              <a:rPr dirty="0" sz="2000" spc="-5">
                <a:latin typeface="Times New Roman"/>
                <a:cs typeface="Times New Roman"/>
              </a:rPr>
              <a:t>помогает</a:t>
            </a:r>
            <a:r>
              <a:rPr dirty="0" sz="2000" spc="-25">
                <a:latin typeface="Times New Roman"/>
                <a:cs typeface="Times New Roman"/>
              </a:rPr>
              <a:t> </a:t>
            </a:r>
            <a:r>
              <a:rPr dirty="0" sz="2000" spc="-5">
                <a:latin typeface="Times New Roman"/>
                <a:cs typeface="Times New Roman"/>
              </a:rPr>
              <a:t>при </a:t>
            </a:r>
            <a:r>
              <a:rPr dirty="0" sz="2000" spc="-484">
                <a:latin typeface="Times New Roman"/>
                <a:cs typeface="Times New Roman"/>
              </a:rPr>
              <a:t> </a:t>
            </a:r>
            <a:r>
              <a:rPr dirty="0" sz="2000" spc="-5">
                <a:latin typeface="Times New Roman"/>
                <a:cs typeface="Times New Roman"/>
              </a:rPr>
              <a:t>сборе</a:t>
            </a:r>
            <a:r>
              <a:rPr dirty="0" sz="2000" spc="-30">
                <a:latin typeface="Times New Roman"/>
                <a:cs typeface="Times New Roman"/>
              </a:rPr>
              <a:t> </a:t>
            </a:r>
            <a:r>
              <a:rPr dirty="0" sz="2000" spc="-5">
                <a:latin typeface="Times New Roman"/>
                <a:cs typeface="Times New Roman"/>
              </a:rPr>
              <a:t>материалов</a:t>
            </a:r>
            <a:r>
              <a:rPr dirty="0" sz="2000" spc="-20">
                <a:latin typeface="Times New Roman"/>
                <a:cs typeface="Times New Roman"/>
              </a:rPr>
              <a:t> </a:t>
            </a:r>
            <a:r>
              <a:rPr dirty="0" sz="2000">
                <a:latin typeface="Times New Roman"/>
                <a:cs typeface="Times New Roman"/>
              </a:rPr>
              <a:t>для </a:t>
            </a:r>
            <a:r>
              <a:rPr dirty="0" sz="2000" spc="-5">
                <a:latin typeface="Times New Roman"/>
                <a:cs typeface="Times New Roman"/>
              </a:rPr>
              <a:t>аттестации педагога.</a:t>
            </a:r>
            <a:endParaRPr sz="20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432308" y="815085"/>
            <a:ext cx="254000" cy="39116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400">
                <a:latin typeface="Times New Roman"/>
                <a:cs typeface="Times New Roman"/>
              </a:rPr>
              <a:t>3.</a:t>
            </a:r>
            <a:endParaRPr sz="2400">
              <a:latin typeface="Times New Roman"/>
              <a:cs typeface="Times New Roman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2147061" y="815085"/>
            <a:ext cx="5231130" cy="755650"/>
          </a:xfrm>
          <a:prstGeom prst="rect"/>
        </p:spPr>
        <p:txBody>
          <a:bodyPr wrap="square" lIns="0" tIns="26034" rIns="0" bIns="0" rtlCol="0" vert="horz">
            <a:spAutoFit/>
          </a:bodyPr>
          <a:lstStyle/>
          <a:p>
            <a:pPr marL="1009650" marR="5080" indent="-997585">
              <a:lnSpc>
                <a:spcPts val="2870"/>
              </a:lnSpc>
              <a:spcBef>
                <a:spcPts val="204"/>
              </a:spcBef>
            </a:pPr>
            <a:r>
              <a:rPr dirty="0" spc="-5"/>
              <a:t>Документация</a:t>
            </a:r>
            <a:r>
              <a:rPr dirty="0" spc="-25"/>
              <a:t> </a:t>
            </a:r>
            <a:r>
              <a:rPr dirty="0" spc="-5"/>
              <a:t>по</a:t>
            </a:r>
            <a:r>
              <a:rPr dirty="0" spc="-30"/>
              <a:t> </a:t>
            </a:r>
            <a:r>
              <a:rPr dirty="0" spc="-5"/>
              <a:t>организации</a:t>
            </a:r>
            <a:r>
              <a:rPr dirty="0" spc="-25"/>
              <a:t> </a:t>
            </a:r>
            <a:r>
              <a:rPr dirty="0"/>
              <a:t>работы</a:t>
            </a:r>
            <a:r>
              <a:rPr dirty="0" spc="-30"/>
              <a:t> </a:t>
            </a:r>
            <a:r>
              <a:rPr dirty="0"/>
              <a:t>с </a:t>
            </a:r>
            <a:r>
              <a:rPr dirty="0" spc="-585"/>
              <a:t> </a:t>
            </a:r>
            <a:r>
              <a:rPr dirty="0" spc="-20"/>
              <a:t>в</a:t>
            </a:r>
            <a:r>
              <a:rPr dirty="0" spc="-15"/>
              <a:t>о</a:t>
            </a:r>
            <a:r>
              <a:rPr dirty="0" spc="-10"/>
              <a:t>с</a:t>
            </a:r>
            <a:r>
              <a:rPr dirty="0" spc="-15"/>
              <a:t>п</a:t>
            </a:r>
            <a:r>
              <a:rPr dirty="0" spc="-5"/>
              <a:t>и</a:t>
            </a:r>
            <a:r>
              <a:rPr dirty="0" spc="-20"/>
              <a:t>т</a:t>
            </a:r>
            <a:r>
              <a:rPr dirty="0" spc="-10"/>
              <a:t>а</a:t>
            </a:r>
            <a:r>
              <a:rPr dirty="0" spc="-15"/>
              <a:t>нн</a:t>
            </a:r>
            <a:r>
              <a:rPr dirty="0" spc="-5"/>
              <a:t>и</a:t>
            </a:r>
            <a:r>
              <a:rPr dirty="0" spc="-15"/>
              <a:t>к</a:t>
            </a:r>
            <a:r>
              <a:rPr dirty="0" spc="-10"/>
              <a:t>ам</a:t>
            </a:r>
            <a:r>
              <a:rPr dirty="0"/>
              <a:t>и</a:t>
            </a:r>
            <a:r>
              <a:rPr dirty="0" spc="-145"/>
              <a:t> </a:t>
            </a:r>
            <a:r>
              <a:rPr dirty="0" spc="-20"/>
              <a:t>ДО</a:t>
            </a:r>
            <a:r>
              <a:rPr dirty="0" spc="-10"/>
              <a:t>У</a:t>
            </a:r>
            <a:r>
              <a:rPr dirty="0"/>
              <a:t>.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727963" y="1546606"/>
            <a:ext cx="7616825" cy="3371215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2000">
                <a:latin typeface="Times New Roman"/>
                <a:cs typeface="Times New Roman"/>
              </a:rPr>
              <a:t>3.1.</a:t>
            </a:r>
            <a:r>
              <a:rPr dirty="0" sz="2000" spc="-20">
                <a:latin typeface="Times New Roman"/>
                <a:cs typeface="Times New Roman"/>
              </a:rPr>
              <a:t> </a:t>
            </a:r>
            <a:r>
              <a:rPr dirty="0" sz="2000">
                <a:latin typeface="Times New Roman"/>
                <a:cs typeface="Times New Roman"/>
              </a:rPr>
              <a:t>Табель</a:t>
            </a:r>
            <a:r>
              <a:rPr dirty="0" sz="2000" spc="-5">
                <a:latin typeface="Times New Roman"/>
                <a:cs typeface="Times New Roman"/>
              </a:rPr>
              <a:t> посещаемости.</a:t>
            </a:r>
            <a:endParaRPr sz="2000">
              <a:latin typeface="Times New Roman"/>
              <a:cs typeface="Times New Roman"/>
            </a:endParaRPr>
          </a:p>
          <a:p>
            <a:pPr marL="12700">
              <a:lnSpc>
                <a:spcPts val="2390"/>
              </a:lnSpc>
              <a:spcBef>
                <a:spcPts val="10"/>
              </a:spcBef>
            </a:pPr>
            <a:r>
              <a:rPr dirty="0" sz="2000">
                <a:latin typeface="Times New Roman"/>
                <a:cs typeface="Times New Roman"/>
              </a:rPr>
              <a:t>Он</a:t>
            </a:r>
            <a:r>
              <a:rPr dirty="0" sz="2000" spc="5">
                <a:latin typeface="Times New Roman"/>
                <a:cs typeface="Times New Roman"/>
              </a:rPr>
              <a:t> </a:t>
            </a:r>
            <a:r>
              <a:rPr dirty="0" sz="2000" spc="-5">
                <a:latin typeface="Times New Roman"/>
                <a:cs typeface="Times New Roman"/>
              </a:rPr>
              <a:t>необходим</a:t>
            </a:r>
            <a:r>
              <a:rPr dirty="0" sz="2000" spc="10">
                <a:latin typeface="Times New Roman"/>
                <a:cs typeface="Times New Roman"/>
              </a:rPr>
              <a:t> </a:t>
            </a:r>
            <a:r>
              <a:rPr dirty="0" sz="2000">
                <a:latin typeface="Times New Roman"/>
                <a:cs typeface="Times New Roman"/>
              </a:rPr>
              <a:t>для</a:t>
            </a:r>
            <a:r>
              <a:rPr dirty="0" sz="2000" spc="-10">
                <a:latin typeface="Times New Roman"/>
                <a:cs typeface="Times New Roman"/>
              </a:rPr>
              <a:t> </a:t>
            </a:r>
            <a:r>
              <a:rPr dirty="0" sz="2000" spc="-5">
                <a:latin typeface="Times New Roman"/>
                <a:cs typeface="Times New Roman"/>
              </a:rPr>
              <a:t>того,</a:t>
            </a:r>
            <a:r>
              <a:rPr dirty="0" sz="2000" spc="5">
                <a:latin typeface="Times New Roman"/>
                <a:cs typeface="Times New Roman"/>
              </a:rPr>
              <a:t> </a:t>
            </a:r>
            <a:r>
              <a:rPr dirty="0" sz="2000" spc="-5">
                <a:latin typeface="Times New Roman"/>
                <a:cs typeface="Times New Roman"/>
              </a:rPr>
              <a:t>во-первых,</a:t>
            </a:r>
            <a:r>
              <a:rPr dirty="0" sz="2000" spc="5">
                <a:latin typeface="Times New Roman"/>
                <a:cs typeface="Times New Roman"/>
              </a:rPr>
              <a:t> </a:t>
            </a:r>
            <a:r>
              <a:rPr dirty="0" sz="2000" spc="-5">
                <a:latin typeface="Times New Roman"/>
                <a:cs typeface="Times New Roman"/>
              </a:rPr>
              <a:t>чтобы</a:t>
            </a:r>
            <a:r>
              <a:rPr dirty="0" sz="2000" spc="5">
                <a:latin typeface="Times New Roman"/>
                <a:cs typeface="Times New Roman"/>
              </a:rPr>
              <a:t> </a:t>
            </a:r>
            <a:r>
              <a:rPr dirty="0" sz="2000" spc="-5">
                <a:latin typeface="Times New Roman"/>
                <a:cs typeface="Times New Roman"/>
              </a:rPr>
              <a:t>ежедневно</a:t>
            </a:r>
            <a:r>
              <a:rPr dirty="0" sz="2000" spc="5">
                <a:latin typeface="Times New Roman"/>
                <a:cs typeface="Times New Roman"/>
              </a:rPr>
              <a:t> </a:t>
            </a:r>
            <a:r>
              <a:rPr dirty="0" sz="2000" spc="-5">
                <a:latin typeface="Times New Roman"/>
                <a:cs typeface="Times New Roman"/>
              </a:rPr>
              <a:t>фиксировать</a:t>
            </a:r>
            <a:endParaRPr sz="2000">
              <a:latin typeface="Times New Roman"/>
              <a:cs typeface="Times New Roman"/>
            </a:endParaRPr>
          </a:p>
          <a:p>
            <a:pPr marL="12700" marR="5080">
              <a:lnSpc>
                <a:spcPts val="2390"/>
              </a:lnSpc>
              <a:spcBef>
                <a:spcPts val="80"/>
              </a:spcBef>
            </a:pPr>
            <a:r>
              <a:rPr dirty="0" sz="2000" spc="-5">
                <a:latin typeface="Times New Roman"/>
                <a:cs typeface="Times New Roman"/>
              </a:rPr>
              <a:t>количество</a:t>
            </a:r>
            <a:r>
              <a:rPr dirty="0" sz="2000" spc="-30">
                <a:latin typeface="Times New Roman"/>
                <a:cs typeface="Times New Roman"/>
              </a:rPr>
              <a:t> </a:t>
            </a:r>
            <a:r>
              <a:rPr dirty="0" sz="2000" spc="-5">
                <a:latin typeface="Times New Roman"/>
                <a:cs typeface="Times New Roman"/>
              </a:rPr>
              <a:t>детей</a:t>
            </a:r>
            <a:r>
              <a:rPr dirty="0" sz="2000" spc="-25">
                <a:latin typeface="Times New Roman"/>
                <a:cs typeface="Times New Roman"/>
              </a:rPr>
              <a:t> </a:t>
            </a:r>
            <a:r>
              <a:rPr dirty="0" sz="2000">
                <a:latin typeface="Times New Roman"/>
                <a:cs typeface="Times New Roman"/>
              </a:rPr>
              <a:t>в</a:t>
            </a:r>
            <a:r>
              <a:rPr dirty="0" sz="2000" spc="-15">
                <a:latin typeface="Times New Roman"/>
                <a:cs typeface="Times New Roman"/>
              </a:rPr>
              <a:t> </a:t>
            </a:r>
            <a:r>
              <a:rPr dirty="0" sz="2000" spc="-5">
                <a:latin typeface="Times New Roman"/>
                <a:cs typeface="Times New Roman"/>
              </a:rPr>
              <a:t>группе.</a:t>
            </a:r>
            <a:r>
              <a:rPr dirty="0" sz="2000" spc="-35">
                <a:latin typeface="Times New Roman"/>
                <a:cs typeface="Times New Roman"/>
              </a:rPr>
              <a:t> </a:t>
            </a:r>
            <a:r>
              <a:rPr dirty="0" sz="2000" spc="-5">
                <a:latin typeface="Times New Roman"/>
                <a:cs typeface="Times New Roman"/>
              </a:rPr>
              <a:t>Это</a:t>
            </a:r>
            <a:r>
              <a:rPr dirty="0" sz="2000" spc="-15">
                <a:latin typeface="Times New Roman"/>
                <a:cs typeface="Times New Roman"/>
              </a:rPr>
              <a:t> </a:t>
            </a:r>
            <a:r>
              <a:rPr dirty="0" sz="2000" spc="-5">
                <a:latin typeface="Times New Roman"/>
                <a:cs typeface="Times New Roman"/>
              </a:rPr>
              <a:t>помогает</a:t>
            </a:r>
            <a:r>
              <a:rPr dirty="0" sz="2000" spc="-50">
                <a:latin typeface="Times New Roman"/>
                <a:cs typeface="Times New Roman"/>
              </a:rPr>
              <a:t> </a:t>
            </a:r>
            <a:r>
              <a:rPr dirty="0" sz="2000">
                <a:latin typeface="Times New Roman"/>
                <a:cs typeface="Times New Roman"/>
              </a:rPr>
              <a:t>обеспечить</a:t>
            </a:r>
            <a:r>
              <a:rPr dirty="0" sz="2000" spc="-45">
                <a:latin typeface="Times New Roman"/>
                <a:cs typeface="Times New Roman"/>
              </a:rPr>
              <a:t> </a:t>
            </a:r>
            <a:r>
              <a:rPr dirty="0" sz="2000" spc="-5">
                <a:latin typeface="Times New Roman"/>
                <a:cs typeface="Times New Roman"/>
              </a:rPr>
              <a:t>питание </a:t>
            </a:r>
            <a:r>
              <a:rPr dirty="0" sz="2000">
                <a:latin typeface="Times New Roman"/>
                <a:cs typeface="Times New Roman"/>
              </a:rPr>
              <a:t>детей</a:t>
            </a:r>
            <a:r>
              <a:rPr dirty="0" sz="2000" spc="-25">
                <a:latin typeface="Times New Roman"/>
                <a:cs typeface="Times New Roman"/>
              </a:rPr>
              <a:t> </a:t>
            </a:r>
            <a:r>
              <a:rPr dirty="0" sz="2000" spc="-5">
                <a:latin typeface="Times New Roman"/>
                <a:cs typeface="Times New Roman"/>
              </a:rPr>
              <a:t>и, </a:t>
            </a:r>
            <a:r>
              <a:rPr dirty="0" sz="2000" spc="-484">
                <a:latin typeface="Times New Roman"/>
                <a:cs typeface="Times New Roman"/>
              </a:rPr>
              <a:t> </a:t>
            </a:r>
            <a:r>
              <a:rPr dirty="0" sz="2000" spc="-5">
                <a:latin typeface="Times New Roman"/>
                <a:cs typeface="Times New Roman"/>
              </a:rPr>
              <a:t>соответственно,</a:t>
            </a:r>
            <a:r>
              <a:rPr dirty="0" sz="2000" spc="-10">
                <a:latin typeface="Times New Roman"/>
                <a:cs typeface="Times New Roman"/>
              </a:rPr>
              <a:t> </a:t>
            </a:r>
            <a:r>
              <a:rPr dirty="0" sz="2000" spc="-5">
                <a:latin typeface="Times New Roman"/>
                <a:cs typeface="Times New Roman"/>
              </a:rPr>
              <a:t>начисление</a:t>
            </a:r>
            <a:r>
              <a:rPr dirty="0" sz="2000" spc="5">
                <a:latin typeface="Times New Roman"/>
                <a:cs typeface="Times New Roman"/>
              </a:rPr>
              <a:t> </a:t>
            </a:r>
            <a:r>
              <a:rPr dirty="0" sz="2000" spc="-5">
                <a:latin typeface="Times New Roman"/>
                <a:cs typeface="Times New Roman"/>
              </a:rPr>
              <a:t>родительской</a:t>
            </a:r>
            <a:r>
              <a:rPr dirty="0" sz="2000" spc="-25">
                <a:latin typeface="Times New Roman"/>
                <a:cs typeface="Times New Roman"/>
              </a:rPr>
              <a:t> </a:t>
            </a:r>
            <a:r>
              <a:rPr dirty="0" sz="2000" spc="-5">
                <a:latin typeface="Times New Roman"/>
                <a:cs typeface="Times New Roman"/>
              </a:rPr>
              <a:t>платы.</a:t>
            </a:r>
            <a:endParaRPr sz="2000">
              <a:latin typeface="Times New Roman"/>
              <a:cs typeface="Times New Roman"/>
            </a:endParaRPr>
          </a:p>
          <a:p>
            <a:pPr marL="12700" marR="540385">
              <a:lnSpc>
                <a:spcPts val="2380"/>
              </a:lnSpc>
              <a:spcBef>
                <a:spcPts val="40"/>
              </a:spcBef>
            </a:pPr>
            <a:r>
              <a:rPr dirty="0" sz="2000" spc="-5">
                <a:latin typeface="Times New Roman"/>
                <a:cs typeface="Times New Roman"/>
              </a:rPr>
              <a:t>Во-вторых, воспитателю проще сориентироваться на проведение </a:t>
            </a:r>
            <a:r>
              <a:rPr dirty="0" sz="2000" spc="-484">
                <a:latin typeface="Times New Roman"/>
                <a:cs typeface="Times New Roman"/>
              </a:rPr>
              <a:t> </a:t>
            </a:r>
            <a:r>
              <a:rPr dirty="0" sz="2000">
                <a:latin typeface="Times New Roman"/>
                <a:cs typeface="Times New Roman"/>
              </a:rPr>
              <a:t>занятий</a:t>
            </a:r>
            <a:r>
              <a:rPr dirty="0" sz="2000" spc="-5">
                <a:latin typeface="Times New Roman"/>
                <a:cs typeface="Times New Roman"/>
              </a:rPr>
              <a:t> </a:t>
            </a:r>
            <a:r>
              <a:rPr dirty="0" sz="2000">
                <a:latin typeface="Times New Roman"/>
                <a:cs typeface="Times New Roman"/>
              </a:rPr>
              <a:t>и</a:t>
            </a:r>
            <a:r>
              <a:rPr dirty="0" sz="2000" spc="-15">
                <a:latin typeface="Times New Roman"/>
                <a:cs typeface="Times New Roman"/>
              </a:rPr>
              <a:t> </a:t>
            </a:r>
            <a:r>
              <a:rPr dirty="0" sz="2000" spc="-5">
                <a:latin typeface="Times New Roman"/>
                <a:cs typeface="Times New Roman"/>
              </a:rPr>
              <a:t>раздачу</a:t>
            </a:r>
            <a:r>
              <a:rPr dirty="0" sz="2000" spc="-40">
                <a:latin typeface="Times New Roman"/>
                <a:cs typeface="Times New Roman"/>
              </a:rPr>
              <a:t> </a:t>
            </a:r>
            <a:r>
              <a:rPr dirty="0" sz="2000">
                <a:latin typeface="Times New Roman"/>
                <a:cs typeface="Times New Roman"/>
              </a:rPr>
              <a:t>материала</a:t>
            </a:r>
            <a:r>
              <a:rPr dirty="0" sz="2000" spc="-30">
                <a:latin typeface="Times New Roman"/>
                <a:cs typeface="Times New Roman"/>
              </a:rPr>
              <a:t> </a:t>
            </a:r>
            <a:r>
              <a:rPr dirty="0" sz="2000">
                <a:latin typeface="Times New Roman"/>
                <a:cs typeface="Times New Roman"/>
              </a:rPr>
              <a:t>для</a:t>
            </a:r>
            <a:r>
              <a:rPr dirty="0" sz="2000" spc="-15">
                <a:latin typeface="Times New Roman"/>
                <a:cs typeface="Times New Roman"/>
              </a:rPr>
              <a:t> </a:t>
            </a:r>
            <a:r>
              <a:rPr dirty="0" sz="2000" spc="-5">
                <a:latin typeface="Times New Roman"/>
                <a:cs typeface="Times New Roman"/>
              </a:rPr>
              <a:t>каждого</a:t>
            </a:r>
            <a:r>
              <a:rPr dirty="0" sz="2000" spc="-15">
                <a:latin typeface="Times New Roman"/>
                <a:cs typeface="Times New Roman"/>
              </a:rPr>
              <a:t> </a:t>
            </a:r>
            <a:r>
              <a:rPr dirty="0" sz="2000">
                <a:latin typeface="Times New Roman"/>
                <a:cs typeface="Times New Roman"/>
              </a:rPr>
              <a:t>ребенка.</a:t>
            </a:r>
            <a:endParaRPr sz="2000">
              <a:latin typeface="Times New Roman"/>
              <a:cs typeface="Times New Roman"/>
            </a:endParaRPr>
          </a:p>
          <a:p>
            <a:pPr marL="12700" marR="1301750">
              <a:lnSpc>
                <a:spcPts val="2380"/>
              </a:lnSpc>
              <a:spcBef>
                <a:spcPts val="30"/>
              </a:spcBef>
            </a:pPr>
            <a:r>
              <a:rPr dirty="0" sz="2000" spc="-5">
                <a:latin typeface="Times New Roman"/>
                <a:cs typeface="Times New Roman"/>
              </a:rPr>
              <a:t>В-третьих,</a:t>
            </a:r>
            <a:r>
              <a:rPr dirty="0" sz="2000">
                <a:latin typeface="Times New Roman"/>
                <a:cs typeface="Times New Roman"/>
              </a:rPr>
              <a:t> он</a:t>
            </a:r>
            <a:r>
              <a:rPr dirty="0" sz="2000" spc="-5">
                <a:latin typeface="Times New Roman"/>
                <a:cs typeface="Times New Roman"/>
              </a:rPr>
              <a:t> помогает</a:t>
            </a:r>
            <a:r>
              <a:rPr dirty="0" sz="2000" spc="5">
                <a:latin typeface="Times New Roman"/>
                <a:cs typeface="Times New Roman"/>
              </a:rPr>
              <a:t> </a:t>
            </a:r>
            <a:r>
              <a:rPr dirty="0" sz="2000" spc="-5">
                <a:latin typeface="Times New Roman"/>
                <a:cs typeface="Times New Roman"/>
              </a:rPr>
              <a:t>отследить</a:t>
            </a:r>
            <a:r>
              <a:rPr dirty="0" sz="2000" spc="5">
                <a:latin typeface="Times New Roman"/>
                <a:cs typeface="Times New Roman"/>
              </a:rPr>
              <a:t> </a:t>
            </a:r>
            <a:r>
              <a:rPr dirty="0" sz="2000">
                <a:latin typeface="Times New Roman"/>
                <a:cs typeface="Times New Roman"/>
              </a:rPr>
              <a:t>заболеваемость</a:t>
            </a:r>
            <a:r>
              <a:rPr dirty="0" sz="2000" spc="-5">
                <a:latin typeface="Times New Roman"/>
                <a:cs typeface="Times New Roman"/>
              </a:rPr>
              <a:t> </a:t>
            </a:r>
            <a:r>
              <a:rPr dirty="0" sz="2000">
                <a:latin typeface="Times New Roman"/>
                <a:cs typeface="Times New Roman"/>
              </a:rPr>
              <a:t>детей</a:t>
            </a:r>
            <a:r>
              <a:rPr dirty="0" sz="2000" spc="-10">
                <a:latin typeface="Times New Roman"/>
                <a:cs typeface="Times New Roman"/>
              </a:rPr>
              <a:t> </a:t>
            </a:r>
            <a:r>
              <a:rPr dirty="0" sz="2000">
                <a:latin typeface="Times New Roman"/>
                <a:cs typeface="Times New Roman"/>
              </a:rPr>
              <a:t>в </a:t>
            </a:r>
            <a:r>
              <a:rPr dirty="0" sz="2000" spc="-484">
                <a:latin typeface="Times New Roman"/>
                <a:cs typeface="Times New Roman"/>
              </a:rPr>
              <a:t> </a:t>
            </a:r>
            <a:r>
              <a:rPr dirty="0" sz="2000">
                <a:latin typeface="Times New Roman"/>
                <a:cs typeface="Times New Roman"/>
              </a:rPr>
              <a:t>определенные</a:t>
            </a:r>
            <a:r>
              <a:rPr dirty="0" sz="2000" spc="-10">
                <a:latin typeface="Times New Roman"/>
                <a:cs typeface="Times New Roman"/>
              </a:rPr>
              <a:t> </a:t>
            </a:r>
            <a:r>
              <a:rPr dirty="0" sz="2000" spc="-5">
                <a:latin typeface="Times New Roman"/>
                <a:cs typeface="Times New Roman"/>
              </a:rPr>
              <a:t>периоды,</a:t>
            </a:r>
            <a:r>
              <a:rPr dirty="0" sz="2000" spc="5">
                <a:latin typeface="Times New Roman"/>
                <a:cs typeface="Times New Roman"/>
              </a:rPr>
              <a:t> </a:t>
            </a:r>
            <a:r>
              <a:rPr dirty="0" sz="2000" spc="-5">
                <a:latin typeface="Times New Roman"/>
                <a:cs typeface="Times New Roman"/>
              </a:rPr>
              <a:t>наметить медсестре</a:t>
            </a:r>
            <a:r>
              <a:rPr dirty="0" sz="2000" spc="10">
                <a:latin typeface="Times New Roman"/>
                <a:cs typeface="Times New Roman"/>
              </a:rPr>
              <a:t> </a:t>
            </a:r>
            <a:r>
              <a:rPr dirty="0" sz="2000" spc="-5">
                <a:latin typeface="Times New Roman"/>
                <a:cs typeface="Times New Roman"/>
              </a:rPr>
              <a:t>свою</a:t>
            </a:r>
            <a:r>
              <a:rPr dirty="0" sz="2000" spc="5">
                <a:latin typeface="Times New Roman"/>
                <a:cs typeface="Times New Roman"/>
              </a:rPr>
              <a:t> </a:t>
            </a:r>
            <a:r>
              <a:rPr dirty="0" sz="2000" spc="-5">
                <a:latin typeface="Times New Roman"/>
                <a:cs typeface="Times New Roman"/>
              </a:rPr>
              <a:t>работу,</a:t>
            </a:r>
            <a:endParaRPr sz="2000">
              <a:latin typeface="Times New Roman"/>
              <a:cs typeface="Times New Roman"/>
            </a:endParaRPr>
          </a:p>
          <a:p>
            <a:pPr marL="12700">
              <a:lnSpc>
                <a:spcPts val="2300"/>
              </a:lnSpc>
            </a:pPr>
            <a:r>
              <a:rPr dirty="0" sz="2000" spc="-5">
                <a:latin typeface="Times New Roman"/>
                <a:cs typeface="Times New Roman"/>
              </a:rPr>
              <a:t>направленную</a:t>
            </a:r>
            <a:r>
              <a:rPr dirty="0" sz="2000" spc="5">
                <a:latin typeface="Times New Roman"/>
                <a:cs typeface="Times New Roman"/>
              </a:rPr>
              <a:t> </a:t>
            </a:r>
            <a:r>
              <a:rPr dirty="0" sz="2000" spc="-5">
                <a:latin typeface="Times New Roman"/>
                <a:cs typeface="Times New Roman"/>
              </a:rPr>
              <a:t>на оздоровление,</a:t>
            </a:r>
            <a:r>
              <a:rPr dirty="0" sz="2000" spc="5">
                <a:latin typeface="Times New Roman"/>
                <a:cs typeface="Times New Roman"/>
              </a:rPr>
              <a:t> </a:t>
            </a:r>
            <a:r>
              <a:rPr dirty="0" sz="2000">
                <a:latin typeface="Times New Roman"/>
                <a:cs typeface="Times New Roman"/>
              </a:rPr>
              <a:t>а</a:t>
            </a:r>
            <a:r>
              <a:rPr dirty="0" sz="2000" spc="10">
                <a:latin typeface="Times New Roman"/>
                <a:cs typeface="Times New Roman"/>
              </a:rPr>
              <a:t> </a:t>
            </a:r>
            <a:r>
              <a:rPr dirty="0" sz="2000">
                <a:latin typeface="Times New Roman"/>
                <a:cs typeface="Times New Roman"/>
              </a:rPr>
              <a:t>в</a:t>
            </a:r>
            <a:r>
              <a:rPr dirty="0" sz="2000" spc="10">
                <a:latin typeface="Times New Roman"/>
                <a:cs typeface="Times New Roman"/>
              </a:rPr>
              <a:t> </a:t>
            </a:r>
            <a:r>
              <a:rPr dirty="0" sz="2000" spc="-5">
                <a:latin typeface="Times New Roman"/>
                <a:cs typeface="Times New Roman"/>
              </a:rPr>
              <a:t>период</a:t>
            </a:r>
            <a:r>
              <a:rPr dirty="0" sz="2000" spc="15">
                <a:latin typeface="Times New Roman"/>
                <a:cs typeface="Times New Roman"/>
              </a:rPr>
              <a:t> </a:t>
            </a:r>
            <a:r>
              <a:rPr dirty="0" sz="2000" spc="-5">
                <a:latin typeface="Times New Roman"/>
                <a:cs typeface="Times New Roman"/>
              </a:rPr>
              <a:t>адаптации</a:t>
            </a:r>
            <a:r>
              <a:rPr dirty="0" sz="2000" spc="-10">
                <a:latin typeface="Times New Roman"/>
                <a:cs typeface="Times New Roman"/>
              </a:rPr>
              <a:t> </a:t>
            </a:r>
            <a:r>
              <a:rPr dirty="0" sz="2000" spc="-5">
                <a:latin typeface="Times New Roman"/>
                <a:cs typeface="Times New Roman"/>
              </a:rPr>
              <a:t>выявить</a:t>
            </a:r>
            <a:endParaRPr sz="2000">
              <a:latin typeface="Times New Roman"/>
              <a:cs typeface="Times New Roman"/>
            </a:endParaRPr>
          </a:p>
          <a:p>
            <a:pPr marL="12700" marR="642620">
              <a:lnSpc>
                <a:spcPts val="2390"/>
              </a:lnSpc>
              <a:spcBef>
                <a:spcPts val="80"/>
              </a:spcBef>
            </a:pPr>
            <a:r>
              <a:rPr dirty="0" sz="2000" spc="-5">
                <a:latin typeface="Times New Roman"/>
                <a:cs typeface="Times New Roman"/>
              </a:rPr>
              <a:t>беспричинные</a:t>
            </a:r>
            <a:r>
              <a:rPr dirty="0" sz="2000" spc="-35">
                <a:latin typeface="Times New Roman"/>
                <a:cs typeface="Times New Roman"/>
              </a:rPr>
              <a:t> </a:t>
            </a:r>
            <a:r>
              <a:rPr dirty="0" sz="2000" spc="-5">
                <a:latin typeface="Times New Roman"/>
                <a:cs typeface="Times New Roman"/>
              </a:rPr>
              <a:t>пропуски,</a:t>
            </a:r>
            <a:r>
              <a:rPr dirty="0" sz="2000" spc="-20">
                <a:latin typeface="Times New Roman"/>
                <a:cs typeface="Times New Roman"/>
              </a:rPr>
              <a:t> </a:t>
            </a:r>
            <a:r>
              <a:rPr dirty="0" sz="2000" spc="-5">
                <a:latin typeface="Times New Roman"/>
                <a:cs typeface="Times New Roman"/>
              </a:rPr>
              <a:t>усложняющие</a:t>
            </a:r>
            <a:r>
              <a:rPr dirty="0" sz="2000" spc="-20">
                <a:latin typeface="Times New Roman"/>
                <a:cs typeface="Times New Roman"/>
              </a:rPr>
              <a:t> </a:t>
            </a:r>
            <a:r>
              <a:rPr dirty="0" sz="2000" spc="-5">
                <a:latin typeface="Times New Roman"/>
                <a:cs typeface="Times New Roman"/>
              </a:rPr>
              <a:t>успешное</a:t>
            </a:r>
            <a:r>
              <a:rPr dirty="0" sz="2000" spc="-40">
                <a:latin typeface="Times New Roman"/>
                <a:cs typeface="Times New Roman"/>
              </a:rPr>
              <a:t> </a:t>
            </a:r>
            <a:r>
              <a:rPr dirty="0" sz="2000" spc="-5">
                <a:latin typeface="Times New Roman"/>
                <a:cs typeface="Times New Roman"/>
              </a:rPr>
              <a:t>прохождение </a:t>
            </a:r>
            <a:r>
              <a:rPr dirty="0" sz="2000" spc="-484">
                <a:latin typeface="Times New Roman"/>
                <a:cs typeface="Times New Roman"/>
              </a:rPr>
              <a:t> </a:t>
            </a:r>
            <a:r>
              <a:rPr dirty="0" sz="2000" spc="-5">
                <a:latin typeface="Times New Roman"/>
                <a:cs typeface="Times New Roman"/>
              </a:rPr>
              <a:t>адаптации</a:t>
            </a:r>
            <a:r>
              <a:rPr dirty="0" sz="2000" spc="-15">
                <a:latin typeface="Times New Roman"/>
                <a:cs typeface="Times New Roman"/>
              </a:rPr>
              <a:t> </a:t>
            </a:r>
            <a:r>
              <a:rPr dirty="0" sz="2000" spc="-5">
                <a:latin typeface="Times New Roman"/>
                <a:cs typeface="Times New Roman"/>
              </a:rPr>
              <a:t>ребёнка</a:t>
            </a:r>
            <a:r>
              <a:rPr dirty="0" sz="2000" spc="-10">
                <a:latin typeface="Times New Roman"/>
                <a:cs typeface="Times New Roman"/>
              </a:rPr>
              <a:t> </a:t>
            </a:r>
            <a:r>
              <a:rPr dirty="0" sz="2000">
                <a:latin typeface="Times New Roman"/>
                <a:cs typeface="Times New Roman"/>
              </a:rPr>
              <a:t>к</a:t>
            </a:r>
            <a:r>
              <a:rPr dirty="0" sz="2000" spc="-25">
                <a:latin typeface="Times New Roman"/>
                <a:cs typeface="Times New Roman"/>
              </a:rPr>
              <a:t> </a:t>
            </a:r>
            <a:r>
              <a:rPr dirty="0" sz="2000" spc="-5">
                <a:latin typeface="Times New Roman"/>
                <a:cs typeface="Times New Roman"/>
              </a:rPr>
              <a:t>условиям </a:t>
            </a:r>
            <a:r>
              <a:rPr dirty="0" sz="2000" spc="-10">
                <a:latin typeface="Times New Roman"/>
                <a:cs typeface="Times New Roman"/>
              </a:rPr>
              <a:t>ДОУ.</a:t>
            </a:r>
            <a:endParaRPr sz="20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727963" y="815086"/>
            <a:ext cx="6628130" cy="330835"/>
          </a:xfrm>
          <a:prstGeom prst="rect"/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2000"/>
              <a:t>3.2.</a:t>
            </a:r>
            <a:r>
              <a:rPr dirty="0" sz="2000" spc="5"/>
              <a:t> </a:t>
            </a:r>
            <a:r>
              <a:rPr dirty="0" sz="2000" spc="-5"/>
              <a:t>Индивидуальные</a:t>
            </a:r>
            <a:r>
              <a:rPr dirty="0" sz="2000" spc="10"/>
              <a:t> </a:t>
            </a:r>
            <a:r>
              <a:rPr dirty="0" sz="2000"/>
              <a:t>сведения</a:t>
            </a:r>
            <a:r>
              <a:rPr dirty="0" sz="2000" spc="-30"/>
              <a:t> </a:t>
            </a:r>
            <a:r>
              <a:rPr dirty="0" sz="2000"/>
              <a:t>о</a:t>
            </a:r>
            <a:r>
              <a:rPr dirty="0" sz="2000" spc="-10"/>
              <a:t> </a:t>
            </a:r>
            <a:r>
              <a:rPr dirty="0" sz="2000" spc="-5"/>
              <a:t>родителях</a:t>
            </a:r>
            <a:r>
              <a:rPr dirty="0" sz="2000" spc="-20"/>
              <a:t> </a:t>
            </a:r>
            <a:r>
              <a:rPr dirty="0" sz="2000"/>
              <a:t>и</a:t>
            </a:r>
            <a:r>
              <a:rPr dirty="0" sz="2000" spc="-35"/>
              <a:t> </a:t>
            </a:r>
            <a:r>
              <a:rPr dirty="0" sz="2000" spc="-5"/>
              <a:t>воспитанниках</a:t>
            </a:r>
            <a:endParaRPr sz="2000"/>
          </a:p>
        </p:txBody>
      </p:sp>
      <p:sp>
        <p:nvSpPr>
          <p:cNvPr id="3" name="object 3"/>
          <p:cNvSpPr txBox="1"/>
          <p:nvPr/>
        </p:nvSpPr>
        <p:spPr>
          <a:xfrm>
            <a:off x="727963" y="1424685"/>
            <a:ext cx="7641590" cy="3952240"/>
          </a:xfrm>
          <a:prstGeom prst="rect">
            <a:avLst/>
          </a:prstGeom>
        </p:spPr>
        <p:txBody>
          <a:bodyPr wrap="square" lIns="0" tIns="22860" rIns="0" bIns="0" rtlCol="0" vert="horz">
            <a:spAutoFit/>
          </a:bodyPr>
          <a:lstStyle/>
          <a:p>
            <a:pPr marL="12700" marR="742315">
              <a:lnSpc>
                <a:spcPts val="2150"/>
              </a:lnSpc>
              <a:spcBef>
                <a:spcPts val="180"/>
              </a:spcBef>
            </a:pPr>
            <a:r>
              <a:rPr dirty="0" sz="1800" spc="-5">
                <a:latin typeface="Times New Roman"/>
                <a:cs typeface="Times New Roman"/>
              </a:rPr>
              <a:t>Документация воспитателя</a:t>
            </a:r>
            <a:r>
              <a:rPr dirty="0" sz="1800" spc="10">
                <a:latin typeface="Times New Roman"/>
                <a:cs typeface="Times New Roman"/>
              </a:rPr>
              <a:t> </a:t>
            </a:r>
            <a:r>
              <a:rPr dirty="0" sz="1800" spc="-10">
                <a:latin typeface="Times New Roman"/>
                <a:cs typeface="Times New Roman"/>
              </a:rPr>
              <a:t>ДОУ</a:t>
            </a:r>
            <a:r>
              <a:rPr dirty="0" sz="1800" spc="5">
                <a:latin typeface="Times New Roman"/>
                <a:cs typeface="Times New Roman"/>
              </a:rPr>
              <a:t> </a:t>
            </a:r>
            <a:r>
              <a:rPr dirty="0" sz="1800">
                <a:latin typeface="Times New Roman"/>
                <a:cs typeface="Times New Roman"/>
              </a:rPr>
              <a:t>в</a:t>
            </a:r>
            <a:r>
              <a:rPr dirty="0" sz="1800" spc="15">
                <a:latin typeface="Times New Roman"/>
                <a:cs typeface="Times New Roman"/>
              </a:rPr>
              <a:t> </a:t>
            </a:r>
            <a:r>
              <a:rPr dirty="0" sz="1800" spc="-5">
                <a:latin typeface="Times New Roman"/>
                <a:cs typeface="Times New Roman"/>
              </a:rPr>
              <a:t>соответствии</a:t>
            </a:r>
            <a:r>
              <a:rPr dirty="0" sz="1800" spc="5">
                <a:latin typeface="Times New Roman"/>
                <a:cs typeface="Times New Roman"/>
              </a:rPr>
              <a:t> </a:t>
            </a:r>
            <a:r>
              <a:rPr dirty="0" sz="1800">
                <a:latin typeface="Times New Roman"/>
                <a:cs typeface="Times New Roman"/>
              </a:rPr>
              <a:t>с</a:t>
            </a:r>
            <a:r>
              <a:rPr dirty="0" sz="1800" spc="10">
                <a:latin typeface="Times New Roman"/>
                <a:cs typeface="Times New Roman"/>
              </a:rPr>
              <a:t> </a:t>
            </a:r>
            <a:r>
              <a:rPr dirty="0" sz="1800" spc="-5">
                <a:latin typeface="Times New Roman"/>
                <a:cs typeface="Times New Roman"/>
              </a:rPr>
              <a:t>ФГОС</a:t>
            </a:r>
            <a:r>
              <a:rPr dirty="0" sz="1800" spc="5">
                <a:latin typeface="Times New Roman"/>
                <a:cs typeface="Times New Roman"/>
              </a:rPr>
              <a:t> </a:t>
            </a:r>
            <a:r>
              <a:rPr dirty="0" sz="1800" spc="-5">
                <a:latin typeface="Times New Roman"/>
                <a:cs typeface="Times New Roman"/>
              </a:rPr>
              <a:t>обязательно </a:t>
            </a:r>
            <a:r>
              <a:rPr dirty="0" sz="1800">
                <a:latin typeface="Times New Roman"/>
                <a:cs typeface="Times New Roman"/>
              </a:rPr>
              <a:t> </a:t>
            </a:r>
            <a:r>
              <a:rPr dirty="0" sz="1800" spc="-5">
                <a:latin typeface="Times New Roman"/>
                <a:cs typeface="Times New Roman"/>
              </a:rPr>
              <a:t>предполагает</a:t>
            </a:r>
            <a:r>
              <a:rPr dirty="0" sz="1800" spc="-40">
                <a:latin typeface="Times New Roman"/>
                <a:cs typeface="Times New Roman"/>
              </a:rPr>
              <a:t> </a:t>
            </a:r>
            <a:r>
              <a:rPr dirty="0" sz="1800" spc="-5">
                <a:latin typeface="Times New Roman"/>
                <a:cs typeface="Times New Roman"/>
              </a:rPr>
              <a:t>выявление</a:t>
            </a:r>
            <a:r>
              <a:rPr dirty="0" sz="1800" spc="-35">
                <a:latin typeface="Times New Roman"/>
                <a:cs typeface="Times New Roman"/>
              </a:rPr>
              <a:t> </a:t>
            </a:r>
            <a:r>
              <a:rPr dirty="0" sz="1800" spc="-5">
                <a:latin typeface="Times New Roman"/>
                <a:cs typeface="Times New Roman"/>
              </a:rPr>
              <a:t>сведений</a:t>
            </a:r>
            <a:r>
              <a:rPr dirty="0" sz="1800" spc="-40">
                <a:latin typeface="Times New Roman"/>
                <a:cs typeface="Times New Roman"/>
              </a:rPr>
              <a:t> </a:t>
            </a:r>
            <a:r>
              <a:rPr dirty="0" sz="1800" spc="-5">
                <a:latin typeface="Times New Roman"/>
                <a:cs typeface="Times New Roman"/>
              </a:rPr>
              <a:t>не</a:t>
            </a:r>
            <a:r>
              <a:rPr dirty="0" sz="1800" spc="-35">
                <a:latin typeface="Times New Roman"/>
                <a:cs typeface="Times New Roman"/>
              </a:rPr>
              <a:t> </a:t>
            </a:r>
            <a:r>
              <a:rPr dirty="0" sz="1800" spc="-5">
                <a:latin typeface="Times New Roman"/>
                <a:cs typeface="Times New Roman"/>
              </a:rPr>
              <a:t>только</a:t>
            </a:r>
            <a:r>
              <a:rPr dirty="0" sz="1800" spc="-25">
                <a:latin typeface="Times New Roman"/>
                <a:cs typeface="Times New Roman"/>
              </a:rPr>
              <a:t> </a:t>
            </a:r>
            <a:r>
              <a:rPr dirty="0" sz="1800">
                <a:latin typeface="Times New Roman"/>
                <a:cs typeface="Times New Roman"/>
              </a:rPr>
              <a:t>о</a:t>
            </a:r>
            <a:r>
              <a:rPr dirty="0" sz="1800" spc="-20">
                <a:latin typeface="Times New Roman"/>
                <a:cs typeface="Times New Roman"/>
              </a:rPr>
              <a:t> </a:t>
            </a:r>
            <a:r>
              <a:rPr dirty="0" sz="1800">
                <a:latin typeface="Times New Roman"/>
                <a:cs typeface="Times New Roman"/>
              </a:rPr>
              <a:t>детях,</a:t>
            </a:r>
            <a:r>
              <a:rPr dirty="0" sz="1800" spc="-45">
                <a:latin typeface="Times New Roman"/>
                <a:cs typeface="Times New Roman"/>
              </a:rPr>
              <a:t> </a:t>
            </a:r>
            <a:r>
              <a:rPr dirty="0" sz="1800" spc="-5">
                <a:latin typeface="Times New Roman"/>
                <a:cs typeface="Times New Roman"/>
              </a:rPr>
              <a:t>но</a:t>
            </a:r>
            <a:r>
              <a:rPr dirty="0" sz="1800" spc="-40">
                <a:latin typeface="Times New Roman"/>
                <a:cs typeface="Times New Roman"/>
              </a:rPr>
              <a:t> </a:t>
            </a:r>
            <a:r>
              <a:rPr dirty="0" sz="1800">
                <a:latin typeface="Times New Roman"/>
                <a:cs typeface="Times New Roman"/>
              </a:rPr>
              <a:t>и</a:t>
            </a:r>
            <a:r>
              <a:rPr dirty="0" sz="1800" spc="-40">
                <a:latin typeface="Times New Roman"/>
                <a:cs typeface="Times New Roman"/>
              </a:rPr>
              <a:t> </a:t>
            </a:r>
            <a:r>
              <a:rPr dirty="0" sz="1800">
                <a:latin typeface="Times New Roman"/>
                <a:cs typeface="Times New Roman"/>
              </a:rPr>
              <a:t>о</a:t>
            </a:r>
            <a:r>
              <a:rPr dirty="0" sz="1800" spc="-25">
                <a:latin typeface="Times New Roman"/>
                <a:cs typeface="Times New Roman"/>
              </a:rPr>
              <a:t> </a:t>
            </a:r>
            <a:r>
              <a:rPr dirty="0" sz="1800" spc="-5">
                <a:latin typeface="Times New Roman"/>
                <a:cs typeface="Times New Roman"/>
              </a:rPr>
              <a:t>родителях.</a:t>
            </a:r>
            <a:endParaRPr sz="18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35"/>
              </a:spcBef>
            </a:pPr>
            <a:endParaRPr sz="18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</a:pPr>
            <a:r>
              <a:rPr dirty="0" sz="2000">
                <a:latin typeface="Times New Roman"/>
                <a:cs typeface="Times New Roman"/>
              </a:rPr>
              <a:t>3.3.</a:t>
            </a:r>
            <a:r>
              <a:rPr dirty="0" sz="2000" spc="-5">
                <a:latin typeface="Times New Roman"/>
                <a:cs typeface="Times New Roman"/>
              </a:rPr>
              <a:t> Лист</a:t>
            </a:r>
            <a:r>
              <a:rPr dirty="0" sz="2000" spc="-30">
                <a:latin typeface="Times New Roman"/>
                <a:cs typeface="Times New Roman"/>
              </a:rPr>
              <a:t> </a:t>
            </a:r>
            <a:r>
              <a:rPr dirty="0" sz="2000">
                <a:latin typeface="Times New Roman"/>
                <a:cs typeface="Times New Roman"/>
              </a:rPr>
              <a:t>здоровья</a:t>
            </a:r>
            <a:r>
              <a:rPr dirty="0" sz="2000" spc="-50">
                <a:latin typeface="Times New Roman"/>
                <a:cs typeface="Times New Roman"/>
              </a:rPr>
              <a:t> </a:t>
            </a:r>
            <a:r>
              <a:rPr dirty="0" sz="2000" spc="-5">
                <a:latin typeface="Times New Roman"/>
                <a:cs typeface="Times New Roman"/>
              </a:rPr>
              <a:t>на</a:t>
            </a:r>
            <a:r>
              <a:rPr dirty="0" sz="2000" spc="-15">
                <a:latin typeface="Times New Roman"/>
                <a:cs typeface="Times New Roman"/>
              </a:rPr>
              <a:t> </a:t>
            </a:r>
            <a:r>
              <a:rPr dirty="0" sz="2000" spc="-5">
                <a:latin typeface="Times New Roman"/>
                <a:cs typeface="Times New Roman"/>
              </a:rPr>
              <a:t>воспитанников группы.</a:t>
            </a:r>
            <a:endParaRPr sz="20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35"/>
              </a:spcBef>
            </a:pPr>
            <a:endParaRPr sz="2050">
              <a:latin typeface="Times New Roman"/>
              <a:cs typeface="Times New Roman"/>
            </a:endParaRPr>
          </a:p>
          <a:p>
            <a:pPr algn="just" marL="12700" marR="5080">
              <a:lnSpc>
                <a:spcPct val="99500"/>
              </a:lnSpc>
              <a:spcBef>
                <a:spcPts val="5"/>
              </a:spcBef>
            </a:pPr>
            <a:r>
              <a:rPr dirty="0" sz="1800">
                <a:latin typeface="Times New Roman"/>
                <a:cs typeface="Times New Roman"/>
              </a:rPr>
              <a:t>В </a:t>
            </a:r>
            <a:r>
              <a:rPr dirty="0" sz="1800" spc="-5">
                <a:latin typeface="Times New Roman"/>
                <a:cs typeface="Times New Roman"/>
              </a:rPr>
              <a:t>практике </a:t>
            </a:r>
            <a:r>
              <a:rPr dirty="0" sz="1800" spc="-10">
                <a:latin typeface="Times New Roman"/>
                <a:cs typeface="Times New Roman"/>
              </a:rPr>
              <a:t>важно </a:t>
            </a:r>
            <a:r>
              <a:rPr dirty="0" sz="1800" spc="-5">
                <a:latin typeface="Times New Roman"/>
                <a:cs typeface="Times New Roman"/>
              </a:rPr>
              <a:t>выработать дифференцированный подход </a:t>
            </a:r>
            <a:r>
              <a:rPr dirty="0" sz="1800">
                <a:latin typeface="Times New Roman"/>
                <a:cs typeface="Times New Roman"/>
              </a:rPr>
              <a:t>к детям с учетом </a:t>
            </a:r>
            <a:r>
              <a:rPr dirty="0" sz="1800" spc="-434">
                <a:latin typeface="Times New Roman"/>
                <a:cs typeface="Times New Roman"/>
              </a:rPr>
              <a:t> </a:t>
            </a:r>
            <a:r>
              <a:rPr dirty="0" sz="1800">
                <a:latin typeface="Times New Roman"/>
                <a:cs typeface="Times New Roman"/>
              </a:rPr>
              <a:t>состояния</a:t>
            </a:r>
            <a:r>
              <a:rPr dirty="0" sz="1800" spc="-40">
                <a:latin typeface="Times New Roman"/>
                <a:cs typeface="Times New Roman"/>
              </a:rPr>
              <a:t> </a:t>
            </a:r>
            <a:r>
              <a:rPr dirty="0" sz="1800" spc="-5">
                <a:latin typeface="Times New Roman"/>
                <a:cs typeface="Times New Roman"/>
              </a:rPr>
              <a:t>их</a:t>
            </a:r>
            <a:r>
              <a:rPr dirty="0" sz="1800" spc="-15">
                <a:latin typeface="Times New Roman"/>
                <a:cs typeface="Times New Roman"/>
              </a:rPr>
              <a:t> </a:t>
            </a:r>
            <a:r>
              <a:rPr dirty="0" sz="1800" spc="-5">
                <a:latin typeface="Times New Roman"/>
                <a:cs typeface="Times New Roman"/>
              </a:rPr>
              <a:t>здоровья.</a:t>
            </a:r>
            <a:r>
              <a:rPr dirty="0" sz="1800" spc="-10">
                <a:latin typeface="Times New Roman"/>
                <a:cs typeface="Times New Roman"/>
              </a:rPr>
              <a:t> </a:t>
            </a:r>
            <a:r>
              <a:rPr dirty="0" sz="1800" spc="-5">
                <a:latin typeface="Times New Roman"/>
                <a:cs typeface="Times New Roman"/>
              </a:rPr>
              <a:t>Для</a:t>
            </a:r>
            <a:r>
              <a:rPr dirty="0" sz="1800" spc="-30">
                <a:latin typeface="Times New Roman"/>
                <a:cs typeface="Times New Roman"/>
              </a:rPr>
              <a:t> </a:t>
            </a:r>
            <a:r>
              <a:rPr dirty="0" sz="1800" spc="-5">
                <a:latin typeface="Times New Roman"/>
                <a:cs typeface="Times New Roman"/>
              </a:rPr>
              <a:t>этого</a:t>
            </a:r>
            <a:r>
              <a:rPr dirty="0" sz="1800" spc="-15">
                <a:latin typeface="Times New Roman"/>
                <a:cs typeface="Times New Roman"/>
              </a:rPr>
              <a:t> </a:t>
            </a:r>
            <a:r>
              <a:rPr dirty="0" sz="1800">
                <a:latin typeface="Times New Roman"/>
                <a:cs typeface="Times New Roman"/>
              </a:rPr>
              <a:t>в</a:t>
            </a:r>
            <a:r>
              <a:rPr dirty="0" sz="1800" spc="-25">
                <a:latin typeface="Times New Roman"/>
                <a:cs typeface="Times New Roman"/>
              </a:rPr>
              <a:t> </a:t>
            </a:r>
            <a:r>
              <a:rPr dirty="0" sz="1800" spc="-5">
                <a:latin typeface="Times New Roman"/>
                <a:cs typeface="Times New Roman"/>
              </a:rPr>
              <a:t>группах</a:t>
            </a:r>
            <a:r>
              <a:rPr dirty="0" sz="1800" spc="-30">
                <a:latin typeface="Times New Roman"/>
                <a:cs typeface="Times New Roman"/>
              </a:rPr>
              <a:t> </a:t>
            </a:r>
            <a:r>
              <a:rPr dirty="0" sz="1800" spc="-5">
                <a:latin typeface="Times New Roman"/>
                <a:cs typeface="Times New Roman"/>
              </a:rPr>
              <a:t>имеются</a:t>
            </a:r>
            <a:r>
              <a:rPr dirty="0" sz="1800" spc="-20">
                <a:latin typeface="Times New Roman"/>
                <a:cs typeface="Times New Roman"/>
              </a:rPr>
              <a:t> </a:t>
            </a:r>
            <a:r>
              <a:rPr dirty="0" sz="1800">
                <a:latin typeface="Times New Roman"/>
                <a:cs typeface="Times New Roman"/>
              </a:rPr>
              <a:t>так</a:t>
            </a:r>
            <a:r>
              <a:rPr dirty="0" sz="1800" spc="-40">
                <a:latin typeface="Times New Roman"/>
                <a:cs typeface="Times New Roman"/>
              </a:rPr>
              <a:t> </a:t>
            </a:r>
            <a:r>
              <a:rPr dirty="0" sz="1800" spc="-5">
                <a:latin typeface="Times New Roman"/>
                <a:cs typeface="Times New Roman"/>
              </a:rPr>
              <a:t>называемые</a:t>
            </a:r>
            <a:r>
              <a:rPr dirty="0" sz="1800" spc="15">
                <a:latin typeface="Times New Roman"/>
                <a:cs typeface="Times New Roman"/>
              </a:rPr>
              <a:t> </a:t>
            </a:r>
            <a:r>
              <a:rPr dirty="0" sz="1800" spc="-5" i="1">
                <a:latin typeface="Times New Roman"/>
                <a:cs typeface="Times New Roman"/>
              </a:rPr>
              <a:t>«Листы </a:t>
            </a:r>
            <a:r>
              <a:rPr dirty="0" sz="1800" spc="-434" i="1">
                <a:latin typeface="Times New Roman"/>
                <a:cs typeface="Times New Roman"/>
              </a:rPr>
              <a:t> </a:t>
            </a:r>
            <a:r>
              <a:rPr dirty="0" sz="1800" i="1">
                <a:latin typeface="Times New Roman"/>
                <a:cs typeface="Times New Roman"/>
              </a:rPr>
              <a:t>здоровья»</a:t>
            </a:r>
            <a:r>
              <a:rPr dirty="0" sz="1800">
                <a:latin typeface="Times New Roman"/>
                <a:cs typeface="Times New Roman"/>
              </a:rPr>
              <a:t>, </a:t>
            </a:r>
            <a:r>
              <a:rPr dirty="0" sz="1800" spc="-5">
                <a:latin typeface="Times New Roman"/>
                <a:cs typeface="Times New Roman"/>
              </a:rPr>
              <a:t>которые</a:t>
            </a:r>
            <a:r>
              <a:rPr dirty="0" sz="1800">
                <a:latin typeface="Times New Roman"/>
                <a:cs typeface="Times New Roman"/>
              </a:rPr>
              <a:t> </a:t>
            </a:r>
            <a:r>
              <a:rPr dirty="0" sz="1800" spc="-5">
                <a:latin typeface="Times New Roman"/>
                <a:cs typeface="Times New Roman"/>
              </a:rPr>
              <a:t>заполняются</a:t>
            </a:r>
            <a:r>
              <a:rPr dirty="0" sz="1800">
                <a:latin typeface="Times New Roman"/>
                <a:cs typeface="Times New Roman"/>
              </a:rPr>
              <a:t> </a:t>
            </a:r>
            <a:r>
              <a:rPr dirty="0" sz="1800" spc="-5">
                <a:latin typeface="Times New Roman"/>
                <a:cs typeface="Times New Roman"/>
              </a:rPr>
              <a:t>медицинским</a:t>
            </a:r>
            <a:r>
              <a:rPr dirty="0" sz="1800" spc="-15">
                <a:latin typeface="Times New Roman"/>
                <a:cs typeface="Times New Roman"/>
              </a:rPr>
              <a:t> </a:t>
            </a:r>
            <a:r>
              <a:rPr dirty="0" sz="1800" spc="-5">
                <a:latin typeface="Times New Roman"/>
                <a:cs typeface="Times New Roman"/>
              </a:rPr>
              <a:t>персоналом.</a:t>
            </a:r>
            <a:endParaRPr sz="18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</a:pPr>
            <a:endParaRPr sz="19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</a:pPr>
            <a:r>
              <a:rPr dirty="0" sz="2000">
                <a:latin typeface="Times New Roman"/>
                <a:cs typeface="Times New Roman"/>
              </a:rPr>
              <a:t>3.5.</a:t>
            </a:r>
            <a:r>
              <a:rPr dirty="0" sz="2000" spc="-15">
                <a:latin typeface="Times New Roman"/>
                <a:cs typeface="Times New Roman"/>
              </a:rPr>
              <a:t> </a:t>
            </a:r>
            <a:r>
              <a:rPr dirty="0" sz="2000">
                <a:latin typeface="Times New Roman"/>
                <a:cs typeface="Times New Roman"/>
              </a:rPr>
              <a:t>Журнал</a:t>
            </a:r>
            <a:r>
              <a:rPr dirty="0" sz="2000" spc="-75">
                <a:latin typeface="Times New Roman"/>
                <a:cs typeface="Times New Roman"/>
              </a:rPr>
              <a:t> </a:t>
            </a:r>
            <a:r>
              <a:rPr dirty="0" sz="2000" spc="-5">
                <a:latin typeface="Times New Roman"/>
                <a:cs typeface="Times New Roman"/>
              </a:rPr>
              <a:t>закаливающих</a:t>
            </a:r>
            <a:r>
              <a:rPr dirty="0" sz="2000" spc="-45">
                <a:latin typeface="Times New Roman"/>
                <a:cs typeface="Times New Roman"/>
              </a:rPr>
              <a:t> </a:t>
            </a:r>
            <a:r>
              <a:rPr dirty="0" sz="2000">
                <a:latin typeface="Times New Roman"/>
                <a:cs typeface="Times New Roman"/>
              </a:rPr>
              <a:t>мероприятий</a:t>
            </a:r>
            <a:endParaRPr sz="20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50"/>
              </a:spcBef>
            </a:pPr>
            <a:endParaRPr sz="1850">
              <a:latin typeface="Times New Roman"/>
              <a:cs typeface="Times New Roman"/>
            </a:endParaRPr>
          </a:p>
          <a:p>
            <a:pPr marL="12700" marR="299720">
              <a:lnSpc>
                <a:spcPct val="99200"/>
              </a:lnSpc>
            </a:pPr>
            <a:r>
              <a:rPr dirty="0" sz="1800">
                <a:latin typeface="Times New Roman"/>
                <a:cs typeface="Times New Roman"/>
              </a:rPr>
              <a:t>Журнал</a:t>
            </a:r>
            <a:r>
              <a:rPr dirty="0" sz="1800" spc="-75">
                <a:latin typeface="Times New Roman"/>
                <a:cs typeface="Times New Roman"/>
              </a:rPr>
              <a:t> </a:t>
            </a:r>
            <a:r>
              <a:rPr dirty="0" sz="1800" spc="-5">
                <a:latin typeface="Times New Roman"/>
                <a:cs typeface="Times New Roman"/>
              </a:rPr>
              <a:t>закаливающих</a:t>
            </a:r>
            <a:r>
              <a:rPr dirty="0" sz="1800" spc="-60">
                <a:latin typeface="Times New Roman"/>
                <a:cs typeface="Times New Roman"/>
              </a:rPr>
              <a:t> </a:t>
            </a:r>
            <a:r>
              <a:rPr dirty="0" sz="1800" spc="-5">
                <a:latin typeface="Times New Roman"/>
                <a:cs typeface="Times New Roman"/>
              </a:rPr>
              <a:t>мероприятий</a:t>
            </a:r>
            <a:r>
              <a:rPr dirty="0" sz="1800" spc="-70">
                <a:latin typeface="Times New Roman"/>
                <a:cs typeface="Times New Roman"/>
              </a:rPr>
              <a:t> </a:t>
            </a:r>
            <a:r>
              <a:rPr dirty="0" sz="1800" spc="-5">
                <a:latin typeface="Times New Roman"/>
                <a:cs typeface="Times New Roman"/>
              </a:rPr>
              <a:t>помогает</a:t>
            </a:r>
            <a:r>
              <a:rPr dirty="0" sz="1800" spc="-60">
                <a:latin typeface="Times New Roman"/>
                <a:cs typeface="Times New Roman"/>
              </a:rPr>
              <a:t> </a:t>
            </a:r>
            <a:r>
              <a:rPr dirty="0" sz="1800" spc="-5">
                <a:latin typeface="Times New Roman"/>
                <a:cs typeface="Times New Roman"/>
              </a:rPr>
              <a:t>целенаправленно</a:t>
            </a:r>
            <a:r>
              <a:rPr dirty="0" sz="1800" spc="-60">
                <a:latin typeface="Times New Roman"/>
                <a:cs typeface="Times New Roman"/>
              </a:rPr>
              <a:t> </a:t>
            </a:r>
            <a:r>
              <a:rPr dirty="0" sz="1800" spc="-5">
                <a:latin typeface="Times New Roman"/>
                <a:cs typeface="Times New Roman"/>
              </a:rPr>
              <a:t>проводить </a:t>
            </a:r>
            <a:r>
              <a:rPr dirty="0" sz="1800" spc="-434">
                <a:latin typeface="Times New Roman"/>
                <a:cs typeface="Times New Roman"/>
              </a:rPr>
              <a:t> </a:t>
            </a:r>
            <a:r>
              <a:rPr dirty="0" sz="1800" spc="-5">
                <a:latin typeface="Times New Roman"/>
                <a:cs typeface="Times New Roman"/>
              </a:rPr>
              <a:t>оздоровительные</a:t>
            </a:r>
            <a:r>
              <a:rPr dirty="0" sz="1800" spc="20">
                <a:latin typeface="Times New Roman"/>
                <a:cs typeface="Times New Roman"/>
              </a:rPr>
              <a:t> </a:t>
            </a:r>
            <a:r>
              <a:rPr dirty="0" sz="1800" spc="-5">
                <a:latin typeface="Times New Roman"/>
                <a:cs typeface="Times New Roman"/>
              </a:rPr>
              <a:t>мероприятия</a:t>
            </a:r>
            <a:r>
              <a:rPr dirty="0" sz="1800" spc="10">
                <a:latin typeface="Times New Roman"/>
                <a:cs typeface="Times New Roman"/>
              </a:rPr>
              <a:t> </a:t>
            </a:r>
            <a:r>
              <a:rPr dirty="0" sz="1800">
                <a:latin typeface="Times New Roman"/>
                <a:cs typeface="Times New Roman"/>
              </a:rPr>
              <a:t>с</a:t>
            </a:r>
            <a:r>
              <a:rPr dirty="0" sz="1800" spc="10">
                <a:latin typeface="Times New Roman"/>
                <a:cs typeface="Times New Roman"/>
              </a:rPr>
              <a:t> </a:t>
            </a:r>
            <a:r>
              <a:rPr dirty="0" sz="1800" spc="-5">
                <a:latin typeface="Times New Roman"/>
                <a:cs typeface="Times New Roman"/>
              </a:rPr>
              <a:t>детьми</a:t>
            </a:r>
            <a:r>
              <a:rPr dirty="0" sz="1800">
                <a:latin typeface="Times New Roman"/>
                <a:cs typeface="Times New Roman"/>
              </a:rPr>
              <a:t> с </a:t>
            </a:r>
            <a:r>
              <a:rPr dirty="0" sz="1800" spc="-5">
                <a:latin typeface="Times New Roman"/>
                <a:cs typeface="Times New Roman"/>
              </a:rPr>
              <a:t>соблюдением</a:t>
            </a:r>
            <a:r>
              <a:rPr dirty="0" sz="1800" spc="10">
                <a:latin typeface="Times New Roman"/>
                <a:cs typeface="Times New Roman"/>
              </a:rPr>
              <a:t> </a:t>
            </a:r>
            <a:r>
              <a:rPr dirty="0" sz="1800" spc="-5">
                <a:latin typeface="Times New Roman"/>
                <a:cs typeface="Times New Roman"/>
              </a:rPr>
              <a:t>индивидуальных </a:t>
            </a:r>
            <a:r>
              <a:rPr dirty="0" sz="1800">
                <a:latin typeface="Times New Roman"/>
                <a:cs typeface="Times New Roman"/>
              </a:rPr>
              <a:t> </a:t>
            </a:r>
            <a:r>
              <a:rPr dirty="0" sz="1800" spc="-5">
                <a:latin typeface="Times New Roman"/>
                <a:cs typeface="Times New Roman"/>
              </a:rPr>
              <a:t>особенностей</a:t>
            </a:r>
            <a:r>
              <a:rPr dirty="0" sz="1800" spc="-20">
                <a:latin typeface="Times New Roman"/>
                <a:cs typeface="Times New Roman"/>
              </a:rPr>
              <a:t> </a:t>
            </a:r>
            <a:r>
              <a:rPr dirty="0" sz="1800" spc="-5">
                <a:latin typeface="Times New Roman"/>
                <a:cs typeface="Times New Roman"/>
              </a:rPr>
              <a:t>ребёнка.</a:t>
            </a:r>
            <a:endParaRPr sz="18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727963" y="815086"/>
            <a:ext cx="7720330" cy="4591685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lvl="1" marL="457834" indent="-445770">
              <a:lnSpc>
                <a:spcPct val="100000"/>
              </a:lnSpc>
              <a:spcBef>
                <a:spcPts val="105"/>
              </a:spcBef>
              <a:buAutoNum type="arabicPeriod" startAt="6"/>
              <a:tabLst>
                <a:tab pos="458470" algn="l"/>
              </a:tabLst>
            </a:pPr>
            <a:r>
              <a:rPr dirty="0" sz="2000">
                <a:latin typeface="Times New Roman"/>
                <a:cs typeface="Times New Roman"/>
              </a:rPr>
              <a:t>Схема</a:t>
            </a:r>
            <a:r>
              <a:rPr dirty="0" sz="2000" spc="-45">
                <a:latin typeface="Times New Roman"/>
                <a:cs typeface="Times New Roman"/>
              </a:rPr>
              <a:t> </a:t>
            </a:r>
            <a:r>
              <a:rPr dirty="0" sz="2000" spc="-5">
                <a:latin typeface="Times New Roman"/>
                <a:cs typeface="Times New Roman"/>
              </a:rPr>
              <a:t>посадки</a:t>
            </a:r>
            <a:r>
              <a:rPr dirty="0" sz="2000" spc="-20">
                <a:latin typeface="Times New Roman"/>
                <a:cs typeface="Times New Roman"/>
              </a:rPr>
              <a:t> </a:t>
            </a:r>
            <a:r>
              <a:rPr dirty="0" sz="2000">
                <a:latin typeface="Times New Roman"/>
                <a:cs typeface="Times New Roman"/>
              </a:rPr>
              <a:t>детей</a:t>
            </a:r>
            <a:r>
              <a:rPr dirty="0" sz="2000" spc="-25">
                <a:latin typeface="Times New Roman"/>
                <a:cs typeface="Times New Roman"/>
              </a:rPr>
              <a:t> </a:t>
            </a:r>
            <a:r>
              <a:rPr dirty="0" sz="2000">
                <a:latin typeface="Times New Roman"/>
                <a:cs typeface="Times New Roman"/>
              </a:rPr>
              <a:t>за</a:t>
            </a:r>
            <a:r>
              <a:rPr dirty="0" sz="2000" spc="-20">
                <a:latin typeface="Times New Roman"/>
                <a:cs typeface="Times New Roman"/>
              </a:rPr>
              <a:t> </a:t>
            </a:r>
            <a:r>
              <a:rPr dirty="0" sz="2000" spc="-5">
                <a:latin typeface="Times New Roman"/>
                <a:cs typeface="Times New Roman"/>
              </a:rPr>
              <a:t>столами.</a:t>
            </a:r>
            <a:endParaRPr sz="2000">
              <a:latin typeface="Times New Roman"/>
              <a:cs typeface="Times New Roman"/>
            </a:endParaRPr>
          </a:p>
          <a:p>
            <a:pPr lvl="1">
              <a:lnSpc>
                <a:spcPct val="100000"/>
              </a:lnSpc>
              <a:spcBef>
                <a:spcPts val="50"/>
              </a:spcBef>
              <a:buFont typeface="Times New Roman"/>
              <a:buAutoNum type="arabicPeriod" startAt="6"/>
            </a:pPr>
            <a:endParaRPr sz="2050">
              <a:latin typeface="Times New Roman"/>
              <a:cs typeface="Times New Roman"/>
            </a:endParaRPr>
          </a:p>
          <a:p>
            <a:pPr algn="just" marL="12700" marR="107314">
              <a:lnSpc>
                <a:spcPct val="99600"/>
              </a:lnSpc>
            </a:pPr>
            <a:r>
              <a:rPr dirty="0" sz="2000" spc="-5">
                <a:latin typeface="Times New Roman"/>
                <a:cs typeface="Times New Roman"/>
              </a:rPr>
              <a:t>Как известно, </a:t>
            </a:r>
            <a:r>
              <a:rPr dirty="0" sz="2000">
                <a:latin typeface="Times New Roman"/>
                <a:cs typeface="Times New Roman"/>
              </a:rPr>
              <a:t>для </a:t>
            </a:r>
            <a:r>
              <a:rPr dirty="0" sz="2000" spc="-5">
                <a:latin typeface="Times New Roman"/>
                <a:cs typeface="Times New Roman"/>
              </a:rPr>
              <a:t>формирования правильной </a:t>
            </a:r>
            <a:r>
              <a:rPr dirty="0" sz="2000">
                <a:latin typeface="Times New Roman"/>
                <a:cs typeface="Times New Roman"/>
              </a:rPr>
              <a:t>осанки и </a:t>
            </a:r>
            <a:r>
              <a:rPr dirty="0" sz="2000" spc="-5">
                <a:latin typeface="Times New Roman"/>
                <a:cs typeface="Times New Roman"/>
              </a:rPr>
              <a:t>профилактики </a:t>
            </a:r>
            <a:r>
              <a:rPr dirty="0" sz="2000">
                <a:latin typeface="Times New Roman"/>
                <a:cs typeface="Times New Roman"/>
              </a:rPr>
              <a:t> </a:t>
            </a:r>
            <a:r>
              <a:rPr dirty="0" sz="2000" spc="-5">
                <a:latin typeface="Times New Roman"/>
                <a:cs typeface="Times New Roman"/>
              </a:rPr>
              <a:t>нарушений зрения немаловажное </a:t>
            </a:r>
            <a:r>
              <a:rPr dirty="0" sz="2000">
                <a:latin typeface="Times New Roman"/>
                <a:cs typeface="Times New Roman"/>
              </a:rPr>
              <a:t>значение имеет </a:t>
            </a:r>
            <a:r>
              <a:rPr dirty="0" sz="2000" spc="-5">
                <a:latin typeface="Times New Roman"/>
                <a:cs typeface="Times New Roman"/>
              </a:rPr>
              <a:t>правильная посадка </a:t>
            </a:r>
            <a:r>
              <a:rPr dirty="0" sz="2000" spc="-484">
                <a:latin typeface="Times New Roman"/>
                <a:cs typeface="Times New Roman"/>
              </a:rPr>
              <a:t> </a:t>
            </a:r>
            <a:r>
              <a:rPr dirty="0" sz="2000">
                <a:latin typeface="Times New Roman"/>
                <a:cs typeface="Times New Roman"/>
              </a:rPr>
              <a:t>детей</a:t>
            </a:r>
            <a:r>
              <a:rPr dirty="0" sz="2000" spc="-55">
                <a:latin typeface="Times New Roman"/>
                <a:cs typeface="Times New Roman"/>
              </a:rPr>
              <a:t> </a:t>
            </a:r>
            <a:r>
              <a:rPr dirty="0" sz="2000">
                <a:latin typeface="Times New Roman"/>
                <a:cs typeface="Times New Roman"/>
              </a:rPr>
              <a:t>за</a:t>
            </a:r>
            <a:r>
              <a:rPr dirty="0" sz="2000" spc="-20">
                <a:latin typeface="Times New Roman"/>
                <a:cs typeface="Times New Roman"/>
              </a:rPr>
              <a:t> </a:t>
            </a:r>
            <a:r>
              <a:rPr dirty="0" sz="2000" spc="-5">
                <a:latin typeface="Times New Roman"/>
                <a:cs typeface="Times New Roman"/>
              </a:rPr>
              <a:t>столом,</a:t>
            </a:r>
            <a:r>
              <a:rPr dirty="0" sz="2000" spc="-50">
                <a:latin typeface="Times New Roman"/>
                <a:cs typeface="Times New Roman"/>
              </a:rPr>
              <a:t> </a:t>
            </a:r>
            <a:r>
              <a:rPr dirty="0" sz="2000">
                <a:latin typeface="Times New Roman"/>
                <a:cs typeface="Times New Roman"/>
              </a:rPr>
              <a:t>для</a:t>
            </a:r>
            <a:r>
              <a:rPr dirty="0" sz="2000" spc="-40">
                <a:latin typeface="Times New Roman"/>
                <a:cs typeface="Times New Roman"/>
              </a:rPr>
              <a:t> </a:t>
            </a:r>
            <a:r>
              <a:rPr dirty="0" sz="2000" spc="-5">
                <a:latin typeface="Times New Roman"/>
                <a:cs typeface="Times New Roman"/>
              </a:rPr>
              <a:t>чего</a:t>
            </a:r>
            <a:r>
              <a:rPr dirty="0" sz="2000" spc="-10">
                <a:latin typeface="Times New Roman"/>
                <a:cs typeface="Times New Roman"/>
              </a:rPr>
              <a:t> </a:t>
            </a:r>
            <a:r>
              <a:rPr dirty="0" sz="2000" spc="-5">
                <a:latin typeface="Times New Roman"/>
                <a:cs typeface="Times New Roman"/>
              </a:rPr>
              <a:t>каждому</a:t>
            </a:r>
            <a:r>
              <a:rPr dirty="0" sz="2000" spc="-40">
                <a:latin typeface="Times New Roman"/>
                <a:cs typeface="Times New Roman"/>
              </a:rPr>
              <a:t> </a:t>
            </a:r>
            <a:r>
              <a:rPr dirty="0" sz="2000" spc="-5">
                <a:latin typeface="Times New Roman"/>
                <a:cs typeface="Times New Roman"/>
              </a:rPr>
              <a:t>ребенку</a:t>
            </a:r>
            <a:r>
              <a:rPr dirty="0" sz="2000" spc="-30">
                <a:latin typeface="Times New Roman"/>
                <a:cs typeface="Times New Roman"/>
              </a:rPr>
              <a:t> </a:t>
            </a:r>
            <a:r>
              <a:rPr dirty="0" sz="2000" spc="-5">
                <a:latin typeface="Times New Roman"/>
                <a:cs typeface="Times New Roman"/>
              </a:rPr>
              <a:t>подбирается</a:t>
            </a:r>
            <a:r>
              <a:rPr dirty="0" sz="2000" spc="-45">
                <a:latin typeface="Times New Roman"/>
                <a:cs typeface="Times New Roman"/>
              </a:rPr>
              <a:t> </a:t>
            </a:r>
            <a:r>
              <a:rPr dirty="0" sz="2000">
                <a:latin typeface="Times New Roman"/>
                <a:cs typeface="Times New Roman"/>
              </a:rPr>
              <a:t>комплект</a:t>
            </a:r>
            <a:endParaRPr sz="2000">
              <a:latin typeface="Times New Roman"/>
              <a:cs typeface="Times New Roman"/>
            </a:endParaRPr>
          </a:p>
          <a:p>
            <a:pPr marL="12700" marR="5080">
              <a:lnSpc>
                <a:spcPct val="99300"/>
              </a:lnSpc>
              <a:spcBef>
                <a:spcPts val="40"/>
              </a:spcBef>
            </a:pPr>
            <a:r>
              <a:rPr dirty="0" sz="2000">
                <a:latin typeface="Times New Roman"/>
                <a:cs typeface="Times New Roman"/>
              </a:rPr>
              <a:t>мебели</a:t>
            </a:r>
            <a:r>
              <a:rPr dirty="0" sz="2000" spc="5">
                <a:latin typeface="Times New Roman"/>
                <a:cs typeface="Times New Roman"/>
              </a:rPr>
              <a:t> </a:t>
            </a:r>
            <a:r>
              <a:rPr dirty="0" sz="2000" spc="-5" i="1">
                <a:latin typeface="Times New Roman"/>
                <a:cs typeface="Times New Roman"/>
              </a:rPr>
              <a:t>(высота</a:t>
            </a:r>
            <a:r>
              <a:rPr dirty="0" sz="2000" spc="5" i="1">
                <a:latin typeface="Times New Roman"/>
                <a:cs typeface="Times New Roman"/>
              </a:rPr>
              <a:t> </a:t>
            </a:r>
            <a:r>
              <a:rPr dirty="0" sz="2000" spc="-5" i="1">
                <a:latin typeface="Times New Roman"/>
                <a:cs typeface="Times New Roman"/>
              </a:rPr>
              <a:t>стола</a:t>
            </a:r>
            <a:r>
              <a:rPr dirty="0" sz="2000" spc="15" i="1">
                <a:latin typeface="Times New Roman"/>
                <a:cs typeface="Times New Roman"/>
              </a:rPr>
              <a:t> </a:t>
            </a:r>
            <a:r>
              <a:rPr dirty="0" sz="2000" i="1">
                <a:latin typeface="Times New Roman"/>
                <a:cs typeface="Times New Roman"/>
              </a:rPr>
              <a:t>и</a:t>
            </a:r>
            <a:r>
              <a:rPr dirty="0" sz="2000" spc="35" i="1">
                <a:latin typeface="Times New Roman"/>
                <a:cs typeface="Times New Roman"/>
              </a:rPr>
              <a:t> </a:t>
            </a:r>
            <a:r>
              <a:rPr dirty="0" sz="2000" spc="-10" i="1">
                <a:latin typeface="Times New Roman"/>
                <a:cs typeface="Times New Roman"/>
              </a:rPr>
              <a:t>стула)</a:t>
            </a:r>
            <a:r>
              <a:rPr dirty="0" sz="2000" spc="-10">
                <a:latin typeface="Times New Roman"/>
                <a:cs typeface="Times New Roman"/>
              </a:rPr>
              <a:t>.</a:t>
            </a:r>
            <a:r>
              <a:rPr dirty="0" sz="2000" spc="25">
                <a:latin typeface="Times New Roman"/>
                <a:cs typeface="Times New Roman"/>
              </a:rPr>
              <a:t> </a:t>
            </a:r>
            <a:r>
              <a:rPr dirty="0" sz="2000">
                <a:latin typeface="Times New Roman"/>
                <a:cs typeface="Times New Roman"/>
              </a:rPr>
              <a:t>Рост</a:t>
            </a:r>
            <a:r>
              <a:rPr dirty="0" sz="2000" spc="30">
                <a:latin typeface="Times New Roman"/>
                <a:cs typeface="Times New Roman"/>
              </a:rPr>
              <a:t> </a:t>
            </a:r>
            <a:r>
              <a:rPr dirty="0" sz="2000">
                <a:latin typeface="Times New Roman"/>
                <a:cs typeface="Times New Roman"/>
              </a:rPr>
              <a:t>и</a:t>
            </a:r>
            <a:r>
              <a:rPr dirty="0" sz="2000" spc="10">
                <a:latin typeface="Times New Roman"/>
                <a:cs typeface="Times New Roman"/>
              </a:rPr>
              <a:t> </a:t>
            </a:r>
            <a:r>
              <a:rPr dirty="0" sz="2000" spc="-5">
                <a:latin typeface="Times New Roman"/>
                <a:cs typeface="Times New Roman"/>
              </a:rPr>
              <a:t>вес</a:t>
            </a:r>
            <a:r>
              <a:rPr dirty="0" sz="2000" spc="30">
                <a:latin typeface="Times New Roman"/>
                <a:cs typeface="Times New Roman"/>
              </a:rPr>
              <a:t> </a:t>
            </a:r>
            <a:r>
              <a:rPr dirty="0" sz="2000">
                <a:latin typeface="Times New Roman"/>
                <a:cs typeface="Times New Roman"/>
              </a:rPr>
              <a:t>детей</a:t>
            </a:r>
            <a:r>
              <a:rPr dirty="0" sz="2000" spc="5">
                <a:latin typeface="Times New Roman"/>
                <a:cs typeface="Times New Roman"/>
              </a:rPr>
              <a:t> </a:t>
            </a:r>
            <a:r>
              <a:rPr dirty="0" sz="2000">
                <a:latin typeface="Times New Roman"/>
                <a:cs typeface="Times New Roman"/>
              </a:rPr>
              <a:t>определяется</a:t>
            </a:r>
            <a:r>
              <a:rPr dirty="0" sz="2000" spc="5">
                <a:latin typeface="Times New Roman"/>
                <a:cs typeface="Times New Roman"/>
              </a:rPr>
              <a:t> </a:t>
            </a:r>
            <a:r>
              <a:rPr dirty="0" sz="2000">
                <a:latin typeface="Times New Roman"/>
                <a:cs typeface="Times New Roman"/>
              </a:rPr>
              <a:t>2</a:t>
            </a:r>
            <a:r>
              <a:rPr dirty="0" sz="2000" spc="25">
                <a:latin typeface="Times New Roman"/>
                <a:cs typeface="Times New Roman"/>
              </a:rPr>
              <a:t> </a:t>
            </a:r>
            <a:r>
              <a:rPr dirty="0" sz="2000" spc="-5">
                <a:latin typeface="Times New Roman"/>
                <a:cs typeface="Times New Roman"/>
              </a:rPr>
              <a:t>раза </a:t>
            </a:r>
            <a:r>
              <a:rPr dirty="0" sz="2000">
                <a:latin typeface="Times New Roman"/>
                <a:cs typeface="Times New Roman"/>
              </a:rPr>
              <a:t> в</a:t>
            </a:r>
            <a:r>
              <a:rPr dirty="0" sz="2000" spc="-25">
                <a:latin typeface="Times New Roman"/>
                <a:cs typeface="Times New Roman"/>
              </a:rPr>
              <a:t> </a:t>
            </a:r>
            <a:r>
              <a:rPr dirty="0" sz="2000" spc="-5">
                <a:latin typeface="Times New Roman"/>
                <a:cs typeface="Times New Roman"/>
              </a:rPr>
              <a:t>год,</a:t>
            </a:r>
            <a:r>
              <a:rPr dirty="0" sz="2000" spc="-35">
                <a:latin typeface="Times New Roman"/>
                <a:cs typeface="Times New Roman"/>
              </a:rPr>
              <a:t> </a:t>
            </a:r>
            <a:r>
              <a:rPr dirty="0" sz="2000" spc="-5">
                <a:latin typeface="Times New Roman"/>
                <a:cs typeface="Times New Roman"/>
              </a:rPr>
              <a:t>соответственно</a:t>
            </a:r>
            <a:r>
              <a:rPr dirty="0" sz="2000" spc="-25">
                <a:latin typeface="Times New Roman"/>
                <a:cs typeface="Times New Roman"/>
              </a:rPr>
              <a:t> </a:t>
            </a:r>
            <a:r>
              <a:rPr dirty="0" sz="2000">
                <a:latin typeface="Times New Roman"/>
                <a:cs typeface="Times New Roman"/>
              </a:rPr>
              <a:t>и</a:t>
            </a:r>
            <a:r>
              <a:rPr dirty="0" sz="2000" spc="-20">
                <a:latin typeface="Times New Roman"/>
                <a:cs typeface="Times New Roman"/>
              </a:rPr>
              <a:t> </a:t>
            </a:r>
            <a:r>
              <a:rPr dirty="0" sz="2000" spc="-5">
                <a:latin typeface="Times New Roman"/>
                <a:cs typeface="Times New Roman"/>
              </a:rPr>
              <a:t>комплект</a:t>
            </a:r>
            <a:r>
              <a:rPr dirty="0" sz="2000" spc="-35">
                <a:latin typeface="Times New Roman"/>
                <a:cs typeface="Times New Roman"/>
              </a:rPr>
              <a:t> </a:t>
            </a:r>
            <a:r>
              <a:rPr dirty="0" sz="2000">
                <a:latin typeface="Times New Roman"/>
                <a:cs typeface="Times New Roman"/>
              </a:rPr>
              <a:t>мебели</a:t>
            </a:r>
            <a:r>
              <a:rPr dirty="0" sz="2000" spc="-60">
                <a:latin typeface="Times New Roman"/>
                <a:cs typeface="Times New Roman"/>
              </a:rPr>
              <a:t> </a:t>
            </a:r>
            <a:r>
              <a:rPr dirty="0" sz="2000">
                <a:latin typeface="Times New Roman"/>
                <a:cs typeface="Times New Roman"/>
              </a:rPr>
              <a:t>должен</a:t>
            </a:r>
            <a:r>
              <a:rPr dirty="0" sz="2000" spc="-40">
                <a:latin typeface="Times New Roman"/>
                <a:cs typeface="Times New Roman"/>
              </a:rPr>
              <a:t> </a:t>
            </a:r>
            <a:r>
              <a:rPr dirty="0" sz="2000" spc="-5">
                <a:latin typeface="Times New Roman"/>
                <a:cs typeface="Times New Roman"/>
              </a:rPr>
              <a:t>определяться</a:t>
            </a:r>
            <a:r>
              <a:rPr dirty="0" sz="2000" spc="-45">
                <a:latin typeface="Times New Roman"/>
                <a:cs typeface="Times New Roman"/>
              </a:rPr>
              <a:t> </a:t>
            </a:r>
            <a:r>
              <a:rPr dirty="0" sz="2000">
                <a:latin typeface="Times New Roman"/>
                <a:cs typeface="Times New Roman"/>
              </a:rPr>
              <a:t>2</a:t>
            </a:r>
            <a:r>
              <a:rPr dirty="0" sz="2000" spc="-25">
                <a:latin typeface="Times New Roman"/>
                <a:cs typeface="Times New Roman"/>
              </a:rPr>
              <a:t> </a:t>
            </a:r>
            <a:r>
              <a:rPr dirty="0" sz="2000" spc="-5">
                <a:latin typeface="Times New Roman"/>
                <a:cs typeface="Times New Roman"/>
              </a:rPr>
              <a:t>раза</a:t>
            </a:r>
            <a:r>
              <a:rPr dirty="0" sz="2000" spc="-35">
                <a:latin typeface="Times New Roman"/>
                <a:cs typeface="Times New Roman"/>
              </a:rPr>
              <a:t> </a:t>
            </a:r>
            <a:r>
              <a:rPr dirty="0" sz="2000">
                <a:latin typeface="Times New Roman"/>
                <a:cs typeface="Times New Roman"/>
              </a:rPr>
              <a:t>в </a:t>
            </a:r>
            <a:r>
              <a:rPr dirty="0" sz="2000" spc="-484">
                <a:latin typeface="Times New Roman"/>
                <a:cs typeface="Times New Roman"/>
              </a:rPr>
              <a:t> </a:t>
            </a:r>
            <a:r>
              <a:rPr dirty="0" sz="2000" spc="-5">
                <a:latin typeface="Times New Roman"/>
                <a:cs typeface="Times New Roman"/>
              </a:rPr>
              <a:t>год.</a:t>
            </a:r>
            <a:endParaRPr sz="20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spcBef>
                <a:spcPts val="15"/>
              </a:spcBef>
            </a:pPr>
            <a:r>
              <a:rPr dirty="0" sz="2000">
                <a:latin typeface="Times New Roman"/>
                <a:cs typeface="Times New Roman"/>
              </a:rPr>
              <a:t>от</a:t>
            </a:r>
            <a:r>
              <a:rPr dirty="0" sz="2000" spc="-30">
                <a:latin typeface="Times New Roman"/>
                <a:cs typeface="Times New Roman"/>
              </a:rPr>
              <a:t> </a:t>
            </a:r>
            <a:r>
              <a:rPr dirty="0" sz="2000" spc="-5">
                <a:latin typeface="Times New Roman"/>
                <a:cs typeface="Times New Roman"/>
              </a:rPr>
              <a:t>изменений</a:t>
            </a:r>
            <a:r>
              <a:rPr dirty="0" sz="2000" spc="-25">
                <a:latin typeface="Times New Roman"/>
                <a:cs typeface="Times New Roman"/>
              </a:rPr>
              <a:t> </a:t>
            </a:r>
            <a:r>
              <a:rPr dirty="0" sz="2000">
                <a:latin typeface="Times New Roman"/>
                <a:cs typeface="Times New Roman"/>
              </a:rPr>
              <a:t>в</a:t>
            </a:r>
            <a:r>
              <a:rPr dirty="0" sz="2000" spc="-20">
                <a:latin typeface="Times New Roman"/>
                <a:cs typeface="Times New Roman"/>
              </a:rPr>
              <a:t> </a:t>
            </a:r>
            <a:r>
              <a:rPr dirty="0" sz="2000">
                <a:latin typeface="Times New Roman"/>
                <a:cs typeface="Times New Roman"/>
              </a:rPr>
              <a:t>физическом</a:t>
            </a:r>
            <a:r>
              <a:rPr dirty="0" sz="2000" spc="-50">
                <a:latin typeface="Times New Roman"/>
                <a:cs typeface="Times New Roman"/>
              </a:rPr>
              <a:t> </a:t>
            </a:r>
            <a:r>
              <a:rPr dirty="0" sz="2000" spc="-5">
                <a:latin typeface="Times New Roman"/>
                <a:cs typeface="Times New Roman"/>
              </a:rPr>
              <a:t>состоянии</a:t>
            </a:r>
            <a:r>
              <a:rPr dirty="0" sz="2000" spc="-25">
                <a:latin typeface="Times New Roman"/>
                <a:cs typeface="Times New Roman"/>
              </a:rPr>
              <a:t> </a:t>
            </a:r>
            <a:r>
              <a:rPr dirty="0" sz="2000" spc="-5">
                <a:latin typeface="Times New Roman"/>
                <a:cs typeface="Times New Roman"/>
              </a:rPr>
              <a:t>детей</a:t>
            </a:r>
            <a:r>
              <a:rPr dirty="0" sz="2000" spc="-40">
                <a:latin typeface="Times New Roman"/>
                <a:cs typeface="Times New Roman"/>
              </a:rPr>
              <a:t> </a:t>
            </a:r>
            <a:r>
              <a:rPr dirty="0" sz="2000">
                <a:latin typeface="Times New Roman"/>
                <a:cs typeface="Times New Roman"/>
              </a:rPr>
              <a:t>в</a:t>
            </a:r>
            <a:r>
              <a:rPr dirty="0" sz="2000" spc="-20">
                <a:latin typeface="Times New Roman"/>
                <a:cs typeface="Times New Roman"/>
              </a:rPr>
              <a:t> </a:t>
            </a:r>
            <a:r>
              <a:rPr dirty="0" sz="2000" spc="-5">
                <a:latin typeface="Times New Roman"/>
                <a:cs typeface="Times New Roman"/>
              </a:rPr>
              <a:t>группе.</a:t>
            </a:r>
            <a:endParaRPr sz="20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40"/>
              </a:spcBef>
            </a:pPr>
            <a:endParaRPr sz="2050">
              <a:latin typeface="Times New Roman"/>
              <a:cs typeface="Times New Roman"/>
            </a:endParaRPr>
          </a:p>
          <a:p>
            <a:pPr lvl="1" marL="457834" indent="-445770">
              <a:lnSpc>
                <a:spcPct val="100000"/>
              </a:lnSpc>
              <a:buAutoNum type="arabicPeriod" startAt="7"/>
              <a:tabLst>
                <a:tab pos="458470" algn="l"/>
              </a:tabLst>
            </a:pPr>
            <a:r>
              <a:rPr dirty="0" sz="2000" spc="-5">
                <a:latin typeface="Times New Roman"/>
                <a:cs typeface="Times New Roman"/>
              </a:rPr>
              <a:t>Режим</a:t>
            </a:r>
            <a:r>
              <a:rPr dirty="0" sz="2000" spc="-55">
                <a:latin typeface="Times New Roman"/>
                <a:cs typeface="Times New Roman"/>
              </a:rPr>
              <a:t> </a:t>
            </a:r>
            <a:r>
              <a:rPr dirty="0" sz="2000">
                <a:latin typeface="Times New Roman"/>
                <a:cs typeface="Times New Roman"/>
              </a:rPr>
              <a:t>дня</a:t>
            </a:r>
            <a:r>
              <a:rPr dirty="0" sz="2000" spc="-50">
                <a:latin typeface="Times New Roman"/>
                <a:cs typeface="Times New Roman"/>
              </a:rPr>
              <a:t> </a:t>
            </a:r>
            <a:r>
              <a:rPr dirty="0" sz="2000" spc="-5">
                <a:latin typeface="Times New Roman"/>
                <a:cs typeface="Times New Roman"/>
              </a:rPr>
              <a:t>группы</a:t>
            </a:r>
            <a:endParaRPr sz="20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10"/>
              </a:spcBef>
            </a:pPr>
            <a:endParaRPr sz="2100">
              <a:latin typeface="Times New Roman"/>
              <a:cs typeface="Times New Roman"/>
            </a:endParaRPr>
          </a:p>
          <a:p>
            <a:pPr marL="12700" marR="588010">
              <a:lnSpc>
                <a:spcPct val="99200"/>
              </a:lnSpc>
            </a:pPr>
            <a:r>
              <a:rPr dirty="0" sz="2000" spc="-5">
                <a:latin typeface="Times New Roman"/>
                <a:cs typeface="Times New Roman"/>
              </a:rPr>
              <a:t>Режим</a:t>
            </a:r>
            <a:r>
              <a:rPr dirty="0" sz="2000" spc="-40">
                <a:latin typeface="Times New Roman"/>
                <a:cs typeface="Times New Roman"/>
              </a:rPr>
              <a:t> </a:t>
            </a:r>
            <a:r>
              <a:rPr dirty="0" sz="2000">
                <a:latin typeface="Times New Roman"/>
                <a:cs typeface="Times New Roman"/>
              </a:rPr>
              <a:t>дня</a:t>
            </a:r>
            <a:r>
              <a:rPr dirty="0" sz="2000" spc="-55">
                <a:latin typeface="Times New Roman"/>
                <a:cs typeface="Times New Roman"/>
              </a:rPr>
              <a:t> </a:t>
            </a:r>
            <a:r>
              <a:rPr dirty="0" sz="2000" spc="-5">
                <a:latin typeface="Times New Roman"/>
                <a:cs typeface="Times New Roman"/>
              </a:rPr>
              <a:t>на</a:t>
            </a:r>
            <a:r>
              <a:rPr dirty="0" sz="2000" spc="-55">
                <a:latin typeface="Times New Roman"/>
                <a:cs typeface="Times New Roman"/>
              </a:rPr>
              <a:t> </a:t>
            </a:r>
            <a:r>
              <a:rPr dirty="0" sz="2000">
                <a:latin typeface="Times New Roman"/>
                <a:cs typeface="Times New Roman"/>
              </a:rPr>
              <a:t>теплый</a:t>
            </a:r>
            <a:r>
              <a:rPr dirty="0" sz="2000" spc="-20">
                <a:latin typeface="Times New Roman"/>
                <a:cs typeface="Times New Roman"/>
              </a:rPr>
              <a:t> </a:t>
            </a:r>
            <a:r>
              <a:rPr dirty="0" sz="2000">
                <a:latin typeface="Times New Roman"/>
                <a:cs typeface="Times New Roman"/>
              </a:rPr>
              <a:t>и</a:t>
            </a:r>
            <a:r>
              <a:rPr dirty="0" sz="2000" spc="-45">
                <a:latin typeface="Times New Roman"/>
                <a:cs typeface="Times New Roman"/>
              </a:rPr>
              <a:t> </a:t>
            </a:r>
            <a:r>
              <a:rPr dirty="0" sz="2000" spc="-5">
                <a:latin typeface="Times New Roman"/>
                <a:cs typeface="Times New Roman"/>
              </a:rPr>
              <a:t>холодный</a:t>
            </a:r>
            <a:r>
              <a:rPr dirty="0" sz="2000" spc="-55">
                <a:latin typeface="Times New Roman"/>
                <a:cs typeface="Times New Roman"/>
              </a:rPr>
              <a:t> </a:t>
            </a:r>
            <a:r>
              <a:rPr dirty="0" sz="2000" spc="-5">
                <a:latin typeface="Times New Roman"/>
                <a:cs typeface="Times New Roman"/>
              </a:rPr>
              <a:t>период</a:t>
            </a:r>
            <a:r>
              <a:rPr dirty="0" sz="2000" spc="-60">
                <a:latin typeface="Times New Roman"/>
                <a:cs typeface="Times New Roman"/>
              </a:rPr>
              <a:t> </a:t>
            </a:r>
            <a:r>
              <a:rPr dirty="0" sz="2000" spc="-5">
                <a:latin typeface="Times New Roman"/>
                <a:cs typeface="Times New Roman"/>
              </a:rPr>
              <a:t>времени</a:t>
            </a:r>
            <a:r>
              <a:rPr dirty="0" sz="2000" spc="-60">
                <a:latin typeface="Times New Roman"/>
                <a:cs typeface="Times New Roman"/>
              </a:rPr>
              <a:t> </a:t>
            </a:r>
            <a:r>
              <a:rPr dirty="0" sz="2000" spc="-5">
                <a:latin typeface="Times New Roman"/>
                <a:cs typeface="Times New Roman"/>
              </a:rPr>
              <a:t>необходим</a:t>
            </a:r>
            <a:r>
              <a:rPr dirty="0" sz="2000" spc="-75">
                <a:latin typeface="Times New Roman"/>
                <a:cs typeface="Times New Roman"/>
              </a:rPr>
              <a:t> </a:t>
            </a:r>
            <a:r>
              <a:rPr dirty="0" sz="2000">
                <a:latin typeface="Times New Roman"/>
                <a:cs typeface="Times New Roman"/>
              </a:rPr>
              <a:t>для </a:t>
            </a:r>
            <a:r>
              <a:rPr dirty="0" sz="2000" spc="-484">
                <a:latin typeface="Times New Roman"/>
                <a:cs typeface="Times New Roman"/>
              </a:rPr>
              <a:t> </a:t>
            </a:r>
            <a:r>
              <a:rPr dirty="0" sz="2000" spc="-5">
                <a:latin typeface="Times New Roman"/>
                <a:cs typeface="Times New Roman"/>
              </a:rPr>
              <a:t>рациональной продолжительности </a:t>
            </a:r>
            <a:r>
              <a:rPr dirty="0" sz="2000">
                <a:latin typeface="Times New Roman"/>
                <a:cs typeface="Times New Roman"/>
              </a:rPr>
              <a:t>и разумного </a:t>
            </a:r>
            <a:r>
              <a:rPr dirty="0" sz="2000" spc="-5">
                <a:latin typeface="Times New Roman"/>
                <a:cs typeface="Times New Roman"/>
              </a:rPr>
              <a:t>чередования </a:t>
            </a:r>
            <a:r>
              <a:rPr dirty="0" sz="2000">
                <a:latin typeface="Times New Roman"/>
                <a:cs typeface="Times New Roman"/>
              </a:rPr>
              <a:t> различных</a:t>
            </a:r>
            <a:r>
              <a:rPr dirty="0" sz="2000" spc="-15">
                <a:latin typeface="Times New Roman"/>
                <a:cs typeface="Times New Roman"/>
              </a:rPr>
              <a:t> </a:t>
            </a:r>
            <a:r>
              <a:rPr dirty="0" sz="2000" spc="-5">
                <a:latin typeface="Times New Roman"/>
                <a:cs typeface="Times New Roman"/>
              </a:rPr>
              <a:t>видов деятельности</a:t>
            </a:r>
            <a:r>
              <a:rPr dirty="0" sz="2000" spc="-25">
                <a:latin typeface="Times New Roman"/>
                <a:cs typeface="Times New Roman"/>
              </a:rPr>
              <a:t> </a:t>
            </a:r>
            <a:r>
              <a:rPr dirty="0" sz="2000">
                <a:latin typeface="Times New Roman"/>
                <a:cs typeface="Times New Roman"/>
              </a:rPr>
              <a:t>и</a:t>
            </a:r>
            <a:r>
              <a:rPr dirty="0" sz="2000" spc="-5">
                <a:latin typeface="Times New Roman"/>
                <a:cs typeface="Times New Roman"/>
              </a:rPr>
              <a:t> </a:t>
            </a:r>
            <a:r>
              <a:rPr dirty="0" sz="2000">
                <a:latin typeface="Times New Roman"/>
                <a:cs typeface="Times New Roman"/>
              </a:rPr>
              <a:t>отдыха</a:t>
            </a:r>
            <a:r>
              <a:rPr dirty="0" sz="2000" spc="-50">
                <a:latin typeface="Times New Roman"/>
                <a:cs typeface="Times New Roman"/>
              </a:rPr>
              <a:t> </a:t>
            </a:r>
            <a:r>
              <a:rPr dirty="0" sz="2000">
                <a:latin typeface="Times New Roman"/>
                <a:cs typeface="Times New Roman"/>
              </a:rPr>
              <a:t>детей</a:t>
            </a:r>
            <a:r>
              <a:rPr dirty="0" sz="2000" spc="-15">
                <a:latin typeface="Times New Roman"/>
                <a:cs typeface="Times New Roman"/>
              </a:rPr>
              <a:t> </a:t>
            </a:r>
            <a:r>
              <a:rPr dirty="0" sz="2000">
                <a:latin typeface="Times New Roman"/>
                <a:cs typeface="Times New Roman"/>
              </a:rPr>
              <a:t>в</a:t>
            </a:r>
            <a:r>
              <a:rPr dirty="0" sz="2000" spc="-10">
                <a:latin typeface="Times New Roman"/>
                <a:cs typeface="Times New Roman"/>
              </a:rPr>
              <a:t> </a:t>
            </a:r>
            <a:r>
              <a:rPr dirty="0" sz="2000" spc="-5">
                <a:latin typeface="Times New Roman"/>
                <a:cs typeface="Times New Roman"/>
              </a:rPr>
              <a:t>течение</a:t>
            </a:r>
            <a:r>
              <a:rPr dirty="0" sz="2000" spc="-10">
                <a:latin typeface="Times New Roman"/>
                <a:cs typeface="Times New Roman"/>
              </a:rPr>
              <a:t> </a:t>
            </a:r>
            <a:r>
              <a:rPr dirty="0" sz="2000">
                <a:latin typeface="Times New Roman"/>
                <a:cs typeface="Times New Roman"/>
              </a:rPr>
              <a:t>суток.</a:t>
            </a:r>
            <a:endParaRPr sz="20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4925" y="0"/>
            <a:ext cx="9108059" cy="6857362"/>
          </a:xfrm>
          <a:prstGeom prst="rect">
            <a:avLst/>
          </a:prstGeom>
        </p:spPr>
      </p:pic>
      <p:sp>
        <p:nvSpPr>
          <p:cNvPr id="3" name="object 3"/>
          <p:cNvSpPr txBox="1"/>
          <p:nvPr/>
        </p:nvSpPr>
        <p:spPr>
          <a:xfrm>
            <a:off x="642619" y="769365"/>
            <a:ext cx="7700645" cy="468376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lvl="1" marL="412115" indent="-400050">
              <a:lnSpc>
                <a:spcPct val="100000"/>
              </a:lnSpc>
              <a:spcBef>
                <a:spcPts val="100"/>
              </a:spcBef>
              <a:buAutoNum type="arabicPeriod" startAt="9"/>
              <a:tabLst>
                <a:tab pos="412750" algn="l"/>
              </a:tabLst>
            </a:pPr>
            <a:r>
              <a:rPr dirty="0" sz="1800" spc="-5">
                <a:latin typeface="Times New Roman"/>
                <a:cs typeface="Times New Roman"/>
              </a:rPr>
              <a:t>Адаптационный</a:t>
            </a:r>
            <a:r>
              <a:rPr dirty="0" sz="1800" spc="-20">
                <a:latin typeface="Times New Roman"/>
                <a:cs typeface="Times New Roman"/>
              </a:rPr>
              <a:t> </a:t>
            </a:r>
            <a:r>
              <a:rPr dirty="0" sz="1800">
                <a:latin typeface="Times New Roman"/>
                <a:cs typeface="Times New Roman"/>
              </a:rPr>
              <a:t>лист</a:t>
            </a:r>
            <a:endParaRPr sz="1800">
              <a:latin typeface="Times New Roman"/>
              <a:cs typeface="Times New Roman"/>
            </a:endParaRPr>
          </a:p>
          <a:p>
            <a:pPr lvl="1">
              <a:lnSpc>
                <a:spcPct val="100000"/>
              </a:lnSpc>
              <a:spcBef>
                <a:spcPts val="5"/>
              </a:spcBef>
              <a:buFont typeface="Times New Roman"/>
              <a:buAutoNum type="arabicPeriod" startAt="9"/>
            </a:pPr>
            <a:endParaRPr sz="1950">
              <a:latin typeface="Times New Roman"/>
              <a:cs typeface="Times New Roman"/>
            </a:endParaRPr>
          </a:p>
          <a:p>
            <a:pPr marL="12700" marR="1510665">
              <a:lnSpc>
                <a:spcPts val="2150"/>
              </a:lnSpc>
              <a:spcBef>
                <a:spcPts val="5"/>
              </a:spcBef>
            </a:pPr>
            <a:r>
              <a:rPr dirty="0" sz="1800" spc="-5">
                <a:latin typeface="Times New Roman"/>
                <a:cs typeface="Times New Roman"/>
              </a:rPr>
              <a:t>На</a:t>
            </a:r>
            <a:r>
              <a:rPr dirty="0" sz="1800" spc="-15">
                <a:latin typeface="Times New Roman"/>
                <a:cs typeface="Times New Roman"/>
              </a:rPr>
              <a:t> </a:t>
            </a:r>
            <a:r>
              <a:rPr dirty="0" sz="1800" spc="-5">
                <a:latin typeface="Times New Roman"/>
                <a:cs typeface="Times New Roman"/>
              </a:rPr>
              <a:t>период</a:t>
            </a:r>
            <a:r>
              <a:rPr dirty="0" sz="1800" spc="-25">
                <a:latin typeface="Times New Roman"/>
                <a:cs typeface="Times New Roman"/>
              </a:rPr>
              <a:t> </a:t>
            </a:r>
            <a:r>
              <a:rPr dirty="0" sz="1800" spc="-5">
                <a:latin typeface="Times New Roman"/>
                <a:cs typeface="Times New Roman"/>
              </a:rPr>
              <a:t>адаптации</a:t>
            </a:r>
            <a:r>
              <a:rPr dirty="0" sz="1800" spc="-35">
                <a:latin typeface="Times New Roman"/>
                <a:cs typeface="Times New Roman"/>
              </a:rPr>
              <a:t> </a:t>
            </a:r>
            <a:r>
              <a:rPr dirty="0" sz="1800">
                <a:latin typeface="Times New Roman"/>
                <a:cs typeface="Times New Roman"/>
              </a:rPr>
              <a:t>детей</a:t>
            </a:r>
            <a:r>
              <a:rPr dirty="0" sz="1800" spc="-40">
                <a:latin typeface="Times New Roman"/>
                <a:cs typeface="Times New Roman"/>
              </a:rPr>
              <a:t> </a:t>
            </a:r>
            <a:r>
              <a:rPr dirty="0" sz="1800" spc="-5">
                <a:latin typeface="Times New Roman"/>
                <a:cs typeface="Times New Roman"/>
              </a:rPr>
              <a:t>вводится</a:t>
            </a:r>
            <a:r>
              <a:rPr dirty="0" sz="1800" spc="-30">
                <a:latin typeface="Times New Roman"/>
                <a:cs typeface="Times New Roman"/>
              </a:rPr>
              <a:t> </a:t>
            </a:r>
            <a:r>
              <a:rPr dirty="0" sz="1800" spc="-5">
                <a:latin typeface="Times New Roman"/>
                <a:cs typeface="Times New Roman"/>
              </a:rPr>
              <a:t>ещё</a:t>
            </a:r>
            <a:r>
              <a:rPr dirty="0" sz="1800" spc="-10">
                <a:latin typeface="Times New Roman"/>
                <a:cs typeface="Times New Roman"/>
              </a:rPr>
              <a:t> </a:t>
            </a:r>
            <a:r>
              <a:rPr dirty="0" sz="1800" spc="-5">
                <a:latin typeface="Times New Roman"/>
                <a:cs typeface="Times New Roman"/>
              </a:rPr>
              <a:t>один</a:t>
            </a:r>
            <a:r>
              <a:rPr dirty="0" sz="1800" spc="-35">
                <a:latin typeface="Times New Roman"/>
                <a:cs typeface="Times New Roman"/>
              </a:rPr>
              <a:t> </a:t>
            </a:r>
            <a:r>
              <a:rPr dirty="0" sz="1800" spc="-5">
                <a:latin typeface="Times New Roman"/>
                <a:cs typeface="Times New Roman"/>
              </a:rPr>
              <a:t>вид</a:t>
            </a:r>
            <a:r>
              <a:rPr dirty="0" sz="1800" spc="-25">
                <a:latin typeface="Times New Roman"/>
                <a:cs typeface="Times New Roman"/>
              </a:rPr>
              <a:t> </a:t>
            </a:r>
            <a:r>
              <a:rPr dirty="0" sz="1800" spc="-5">
                <a:latin typeface="Times New Roman"/>
                <a:cs typeface="Times New Roman"/>
              </a:rPr>
              <a:t>документа</a:t>
            </a:r>
            <a:r>
              <a:rPr dirty="0" sz="1800" spc="-40">
                <a:latin typeface="Times New Roman"/>
                <a:cs typeface="Times New Roman"/>
              </a:rPr>
              <a:t> </a:t>
            </a:r>
            <a:r>
              <a:rPr dirty="0" sz="1800">
                <a:latin typeface="Times New Roman"/>
                <a:cs typeface="Times New Roman"/>
              </a:rPr>
              <a:t>- </a:t>
            </a:r>
            <a:r>
              <a:rPr dirty="0" sz="1800" spc="-434">
                <a:latin typeface="Times New Roman"/>
                <a:cs typeface="Times New Roman"/>
              </a:rPr>
              <a:t> </a:t>
            </a:r>
            <a:r>
              <a:rPr dirty="0" sz="1800" spc="-5">
                <a:latin typeface="Times New Roman"/>
                <a:cs typeface="Times New Roman"/>
              </a:rPr>
              <a:t>адаптационный</a:t>
            </a:r>
            <a:r>
              <a:rPr dirty="0" sz="1800" spc="-15">
                <a:latin typeface="Times New Roman"/>
                <a:cs typeface="Times New Roman"/>
              </a:rPr>
              <a:t> </a:t>
            </a:r>
            <a:r>
              <a:rPr dirty="0" sz="1800">
                <a:latin typeface="Times New Roman"/>
                <a:cs typeface="Times New Roman"/>
              </a:rPr>
              <a:t>лист</a:t>
            </a:r>
            <a:endParaRPr sz="1800">
              <a:latin typeface="Times New Roman"/>
              <a:cs typeface="Times New Roman"/>
            </a:endParaRPr>
          </a:p>
          <a:p>
            <a:pPr marL="12700" marR="400050">
              <a:lnSpc>
                <a:spcPts val="2160"/>
              </a:lnSpc>
            </a:pPr>
            <a:r>
              <a:rPr dirty="0" sz="1800">
                <a:latin typeface="Times New Roman"/>
                <a:cs typeface="Times New Roman"/>
              </a:rPr>
              <a:t>В</a:t>
            </a:r>
            <a:r>
              <a:rPr dirty="0" sz="1800" spc="-55">
                <a:latin typeface="Times New Roman"/>
                <a:cs typeface="Times New Roman"/>
              </a:rPr>
              <a:t> </a:t>
            </a:r>
            <a:r>
              <a:rPr dirty="0" sz="1800" spc="-5">
                <a:latin typeface="Times New Roman"/>
                <a:cs typeface="Times New Roman"/>
              </a:rPr>
              <a:t>нём</a:t>
            </a:r>
            <a:r>
              <a:rPr dirty="0" sz="1800" spc="-50">
                <a:latin typeface="Times New Roman"/>
                <a:cs typeface="Times New Roman"/>
              </a:rPr>
              <a:t> </a:t>
            </a:r>
            <a:r>
              <a:rPr dirty="0" sz="1800" spc="-5">
                <a:latin typeface="Times New Roman"/>
                <a:cs typeface="Times New Roman"/>
              </a:rPr>
              <a:t>отмечается</a:t>
            </a:r>
            <a:r>
              <a:rPr dirty="0" sz="1800" spc="-60">
                <a:latin typeface="Times New Roman"/>
                <a:cs typeface="Times New Roman"/>
              </a:rPr>
              <a:t> </a:t>
            </a:r>
            <a:r>
              <a:rPr dirty="0" sz="1800" spc="-5">
                <a:latin typeface="Times New Roman"/>
                <a:cs typeface="Times New Roman"/>
              </a:rPr>
              <a:t>дата</a:t>
            </a:r>
            <a:r>
              <a:rPr dirty="0" sz="1800" spc="-50">
                <a:latin typeface="Times New Roman"/>
                <a:cs typeface="Times New Roman"/>
              </a:rPr>
              <a:t> </a:t>
            </a:r>
            <a:r>
              <a:rPr dirty="0" sz="1800" spc="-5">
                <a:latin typeface="Times New Roman"/>
                <a:cs typeface="Times New Roman"/>
              </a:rPr>
              <a:t>поступления</a:t>
            </a:r>
            <a:r>
              <a:rPr dirty="0" sz="1800" spc="-85">
                <a:latin typeface="Times New Roman"/>
                <a:cs typeface="Times New Roman"/>
              </a:rPr>
              <a:t> </a:t>
            </a:r>
            <a:r>
              <a:rPr dirty="0" sz="1800" spc="-5">
                <a:latin typeface="Times New Roman"/>
                <a:cs typeface="Times New Roman"/>
              </a:rPr>
              <a:t>ребёнка,</a:t>
            </a:r>
            <a:r>
              <a:rPr dirty="0" sz="1800" spc="-55">
                <a:latin typeface="Times New Roman"/>
                <a:cs typeface="Times New Roman"/>
              </a:rPr>
              <a:t> </a:t>
            </a:r>
            <a:r>
              <a:rPr dirty="0" sz="1800" spc="-5">
                <a:latin typeface="Times New Roman"/>
                <a:cs typeface="Times New Roman"/>
              </a:rPr>
              <a:t>его</a:t>
            </a:r>
            <a:r>
              <a:rPr dirty="0" sz="1800" spc="-60">
                <a:latin typeface="Times New Roman"/>
                <a:cs typeface="Times New Roman"/>
              </a:rPr>
              <a:t> </a:t>
            </a:r>
            <a:r>
              <a:rPr dirty="0" sz="1800" spc="-5">
                <a:latin typeface="Times New Roman"/>
                <a:cs typeface="Times New Roman"/>
              </a:rPr>
              <a:t>время</a:t>
            </a:r>
            <a:r>
              <a:rPr dirty="0" sz="1800" spc="-65">
                <a:latin typeface="Times New Roman"/>
                <a:cs typeface="Times New Roman"/>
              </a:rPr>
              <a:t> </a:t>
            </a:r>
            <a:r>
              <a:rPr dirty="0" sz="1800" spc="-5">
                <a:latin typeface="Times New Roman"/>
                <a:cs typeface="Times New Roman"/>
              </a:rPr>
              <a:t>пребывания</a:t>
            </a:r>
            <a:r>
              <a:rPr dirty="0" sz="1800" spc="-50">
                <a:latin typeface="Times New Roman"/>
                <a:cs typeface="Times New Roman"/>
              </a:rPr>
              <a:t> </a:t>
            </a:r>
            <a:r>
              <a:rPr dirty="0" sz="1800">
                <a:latin typeface="Times New Roman"/>
                <a:cs typeface="Times New Roman"/>
              </a:rPr>
              <a:t>в</a:t>
            </a:r>
            <a:r>
              <a:rPr dirty="0" sz="1800" spc="-55">
                <a:latin typeface="Times New Roman"/>
                <a:cs typeface="Times New Roman"/>
              </a:rPr>
              <a:t> </a:t>
            </a:r>
            <a:r>
              <a:rPr dirty="0" sz="1800" spc="-5">
                <a:latin typeface="Times New Roman"/>
                <a:cs typeface="Times New Roman"/>
              </a:rPr>
              <a:t>ДОУ, </a:t>
            </a:r>
            <a:r>
              <a:rPr dirty="0" sz="1800" spc="-434">
                <a:latin typeface="Times New Roman"/>
                <a:cs typeface="Times New Roman"/>
              </a:rPr>
              <a:t> </a:t>
            </a:r>
            <a:r>
              <a:rPr dirty="0" sz="1800" spc="-5">
                <a:latin typeface="Times New Roman"/>
                <a:cs typeface="Times New Roman"/>
              </a:rPr>
              <a:t>особенности</a:t>
            </a:r>
            <a:r>
              <a:rPr dirty="0" sz="1800" spc="-60">
                <a:latin typeface="Times New Roman"/>
                <a:cs typeface="Times New Roman"/>
              </a:rPr>
              <a:t> </a:t>
            </a:r>
            <a:r>
              <a:rPr dirty="0" sz="1800" spc="-5">
                <a:latin typeface="Times New Roman"/>
                <a:cs typeface="Times New Roman"/>
              </a:rPr>
              <a:t>поведения</a:t>
            </a:r>
            <a:r>
              <a:rPr dirty="0" sz="1800" spc="-30">
                <a:latin typeface="Times New Roman"/>
                <a:cs typeface="Times New Roman"/>
              </a:rPr>
              <a:t> </a:t>
            </a:r>
            <a:r>
              <a:rPr dirty="0" sz="1800">
                <a:latin typeface="Times New Roman"/>
                <a:cs typeface="Times New Roman"/>
              </a:rPr>
              <a:t>в</a:t>
            </a:r>
            <a:r>
              <a:rPr dirty="0" sz="1800" spc="-40">
                <a:latin typeface="Times New Roman"/>
                <a:cs typeface="Times New Roman"/>
              </a:rPr>
              <a:t> </a:t>
            </a:r>
            <a:r>
              <a:rPr dirty="0" sz="1800" spc="-5">
                <a:latin typeface="Times New Roman"/>
                <a:cs typeface="Times New Roman"/>
              </a:rPr>
              <a:t>знаковом</a:t>
            </a:r>
            <a:r>
              <a:rPr dirty="0" sz="1800" spc="-25">
                <a:latin typeface="Times New Roman"/>
                <a:cs typeface="Times New Roman"/>
              </a:rPr>
              <a:t> </a:t>
            </a:r>
            <a:r>
              <a:rPr dirty="0" sz="1800" spc="-5">
                <a:latin typeface="Times New Roman"/>
                <a:cs typeface="Times New Roman"/>
              </a:rPr>
              <a:t>исполнении.</a:t>
            </a:r>
            <a:endParaRPr sz="18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20"/>
              </a:spcBef>
            </a:pPr>
            <a:endParaRPr sz="1800">
              <a:latin typeface="Times New Roman"/>
              <a:cs typeface="Times New Roman"/>
            </a:endParaRPr>
          </a:p>
          <a:p>
            <a:pPr lvl="1" marL="526415" indent="-514350">
              <a:lnSpc>
                <a:spcPct val="100000"/>
              </a:lnSpc>
              <a:buAutoNum type="arabicPeriod" startAt="10"/>
              <a:tabLst>
                <a:tab pos="527050" algn="l"/>
              </a:tabLst>
            </a:pPr>
            <a:r>
              <a:rPr dirty="0" sz="1800">
                <a:latin typeface="Times New Roman"/>
                <a:cs typeface="Times New Roman"/>
              </a:rPr>
              <a:t>Журнал</a:t>
            </a:r>
            <a:r>
              <a:rPr dirty="0" sz="1800" spc="-55">
                <a:latin typeface="Times New Roman"/>
                <a:cs typeface="Times New Roman"/>
              </a:rPr>
              <a:t> </a:t>
            </a:r>
            <a:r>
              <a:rPr dirty="0" sz="1800" spc="-5">
                <a:latin typeface="Times New Roman"/>
                <a:cs typeface="Times New Roman"/>
              </a:rPr>
              <a:t>приема</a:t>
            </a:r>
            <a:r>
              <a:rPr dirty="0" sz="1800" spc="-35">
                <a:latin typeface="Times New Roman"/>
                <a:cs typeface="Times New Roman"/>
              </a:rPr>
              <a:t> </a:t>
            </a:r>
            <a:r>
              <a:rPr dirty="0" sz="1800">
                <a:latin typeface="Times New Roman"/>
                <a:cs typeface="Times New Roman"/>
              </a:rPr>
              <a:t>и</a:t>
            </a:r>
            <a:r>
              <a:rPr dirty="0" sz="1800" spc="-50">
                <a:latin typeface="Times New Roman"/>
                <a:cs typeface="Times New Roman"/>
              </a:rPr>
              <a:t> </a:t>
            </a:r>
            <a:r>
              <a:rPr dirty="0" sz="1800">
                <a:latin typeface="Times New Roman"/>
                <a:cs typeface="Times New Roman"/>
              </a:rPr>
              <a:t>ухода</a:t>
            </a:r>
            <a:r>
              <a:rPr dirty="0" sz="1800" spc="-60">
                <a:latin typeface="Times New Roman"/>
                <a:cs typeface="Times New Roman"/>
              </a:rPr>
              <a:t> </a:t>
            </a:r>
            <a:r>
              <a:rPr dirty="0" sz="1800" spc="-5">
                <a:latin typeface="Times New Roman"/>
                <a:cs typeface="Times New Roman"/>
              </a:rPr>
              <a:t>детей</a:t>
            </a:r>
            <a:r>
              <a:rPr dirty="0" sz="1800" spc="-35">
                <a:latin typeface="Times New Roman"/>
                <a:cs typeface="Times New Roman"/>
              </a:rPr>
              <a:t> </a:t>
            </a:r>
            <a:r>
              <a:rPr dirty="0" sz="1800" spc="-5">
                <a:latin typeface="Times New Roman"/>
                <a:cs typeface="Times New Roman"/>
              </a:rPr>
              <a:t>под</a:t>
            </a:r>
            <a:r>
              <a:rPr dirty="0" sz="1800" spc="-40">
                <a:latin typeface="Times New Roman"/>
                <a:cs typeface="Times New Roman"/>
              </a:rPr>
              <a:t> </a:t>
            </a:r>
            <a:r>
              <a:rPr dirty="0" sz="1800">
                <a:latin typeface="Times New Roman"/>
                <a:cs typeface="Times New Roman"/>
              </a:rPr>
              <a:t>роспись</a:t>
            </a:r>
            <a:r>
              <a:rPr dirty="0" sz="1800" spc="-35">
                <a:latin typeface="Times New Roman"/>
                <a:cs typeface="Times New Roman"/>
              </a:rPr>
              <a:t> </a:t>
            </a:r>
            <a:r>
              <a:rPr dirty="0" sz="1800" spc="-5">
                <a:latin typeface="Times New Roman"/>
                <a:cs typeface="Times New Roman"/>
              </a:rPr>
              <a:t>родителей.</a:t>
            </a:r>
            <a:endParaRPr sz="18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35"/>
              </a:spcBef>
            </a:pPr>
            <a:endParaRPr sz="1850">
              <a:latin typeface="Times New Roman"/>
              <a:cs typeface="Times New Roman"/>
            </a:endParaRPr>
          </a:p>
          <a:p>
            <a:pPr marL="12700">
              <a:lnSpc>
                <a:spcPts val="2155"/>
              </a:lnSpc>
            </a:pPr>
            <a:r>
              <a:rPr dirty="0" sz="1800">
                <a:latin typeface="Times New Roman"/>
                <a:cs typeface="Times New Roman"/>
              </a:rPr>
              <a:t>Ежедневный </a:t>
            </a:r>
            <a:r>
              <a:rPr dirty="0" sz="1800" spc="-5">
                <a:latin typeface="Times New Roman"/>
                <a:cs typeface="Times New Roman"/>
              </a:rPr>
              <a:t>утренний</a:t>
            </a:r>
            <a:r>
              <a:rPr dirty="0" sz="1800">
                <a:latin typeface="Times New Roman"/>
                <a:cs typeface="Times New Roman"/>
              </a:rPr>
              <a:t> </a:t>
            </a:r>
            <a:r>
              <a:rPr dirty="0" sz="1800" spc="-5">
                <a:latin typeface="Times New Roman"/>
                <a:cs typeface="Times New Roman"/>
              </a:rPr>
              <a:t>прием</a:t>
            </a:r>
            <a:r>
              <a:rPr dirty="0" sz="1800" spc="20">
                <a:latin typeface="Times New Roman"/>
                <a:cs typeface="Times New Roman"/>
              </a:rPr>
              <a:t> </a:t>
            </a:r>
            <a:r>
              <a:rPr dirty="0" sz="1800">
                <a:latin typeface="Times New Roman"/>
                <a:cs typeface="Times New Roman"/>
              </a:rPr>
              <a:t>детей</a:t>
            </a:r>
            <a:r>
              <a:rPr dirty="0" sz="1800" spc="10">
                <a:latin typeface="Times New Roman"/>
                <a:cs typeface="Times New Roman"/>
              </a:rPr>
              <a:t> </a:t>
            </a:r>
            <a:r>
              <a:rPr dirty="0" sz="1800" spc="-5">
                <a:latin typeface="Times New Roman"/>
                <a:cs typeface="Times New Roman"/>
              </a:rPr>
              <a:t>должен</a:t>
            </a:r>
            <a:r>
              <a:rPr dirty="0" sz="1800">
                <a:latin typeface="Times New Roman"/>
                <a:cs typeface="Times New Roman"/>
              </a:rPr>
              <a:t> </a:t>
            </a:r>
            <a:r>
              <a:rPr dirty="0" sz="1800" spc="-5">
                <a:latin typeface="Times New Roman"/>
                <a:cs typeface="Times New Roman"/>
              </a:rPr>
              <a:t>проводиться</a:t>
            </a:r>
            <a:r>
              <a:rPr dirty="0" sz="1800" spc="10">
                <a:latin typeface="Times New Roman"/>
                <a:cs typeface="Times New Roman"/>
              </a:rPr>
              <a:t> </a:t>
            </a:r>
            <a:r>
              <a:rPr dirty="0" sz="1800" spc="-5">
                <a:latin typeface="Times New Roman"/>
                <a:cs typeface="Times New Roman"/>
              </a:rPr>
              <a:t>воспитателями,</a:t>
            </a:r>
            <a:endParaRPr sz="1800">
              <a:latin typeface="Times New Roman"/>
              <a:cs typeface="Times New Roman"/>
            </a:endParaRPr>
          </a:p>
          <a:p>
            <a:pPr marL="12700" marR="5080">
              <a:lnSpc>
                <a:spcPts val="2150"/>
              </a:lnSpc>
              <a:spcBef>
                <a:spcPts val="75"/>
              </a:spcBef>
            </a:pPr>
            <a:r>
              <a:rPr dirty="0" sz="1800">
                <a:latin typeface="Times New Roman"/>
                <a:cs typeface="Times New Roman"/>
              </a:rPr>
              <a:t>которые</a:t>
            </a:r>
            <a:r>
              <a:rPr dirty="0" sz="1800" spc="-25">
                <a:latin typeface="Times New Roman"/>
                <a:cs typeface="Times New Roman"/>
              </a:rPr>
              <a:t> </a:t>
            </a:r>
            <a:r>
              <a:rPr dirty="0" sz="1800" spc="-5">
                <a:latin typeface="Times New Roman"/>
                <a:cs typeface="Times New Roman"/>
              </a:rPr>
              <a:t>опрашивают</a:t>
            </a:r>
            <a:r>
              <a:rPr dirty="0" sz="1800" spc="-30">
                <a:latin typeface="Times New Roman"/>
                <a:cs typeface="Times New Roman"/>
              </a:rPr>
              <a:t> </a:t>
            </a:r>
            <a:r>
              <a:rPr dirty="0" sz="1800" spc="-5">
                <a:latin typeface="Times New Roman"/>
                <a:cs typeface="Times New Roman"/>
              </a:rPr>
              <a:t>родителей</a:t>
            </a:r>
            <a:r>
              <a:rPr dirty="0" sz="1800" spc="-35">
                <a:latin typeface="Times New Roman"/>
                <a:cs typeface="Times New Roman"/>
              </a:rPr>
              <a:t> </a:t>
            </a:r>
            <a:r>
              <a:rPr dirty="0" sz="1800">
                <a:latin typeface="Times New Roman"/>
                <a:cs typeface="Times New Roman"/>
              </a:rPr>
              <a:t>о</a:t>
            </a:r>
            <a:r>
              <a:rPr dirty="0" sz="1800" spc="-35">
                <a:latin typeface="Times New Roman"/>
                <a:cs typeface="Times New Roman"/>
              </a:rPr>
              <a:t> </a:t>
            </a:r>
            <a:r>
              <a:rPr dirty="0" sz="1800" spc="-5">
                <a:latin typeface="Times New Roman"/>
                <a:cs typeface="Times New Roman"/>
              </a:rPr>
              <a:t>состоянии</a:t>
            </a:r>
            <a:r>
              <a:rPr dirty="0" sz="1800" spc="-50">
                <a:latin typeface="Times New Roman"/>
                <a:cs typeface="Times New Roman"/>
              </a:rPr>
              <a:t> </a:t>
            </a:r>
            <a:r>
              <a:rPr dirty="0" sz="1800" spc="-5">
                <a:latin typeface="Times New Roman"/>
                <a:cs typeface="Times New Roman"/>
              </a:rPr>
              <a:t>здоровья</a:t>
            </a:r>
            <a:r>
              <a:rPr dirty="0" sz="1800" spc="-15">
                <a:latin typeface="Times New Roman"/>
                <a:cs typeface="Times New Roman"/>
              </a:rPr>
              <a:t> </a:t>
            </a:r>
            <a:r>
              <a:rPr dirty="0" sz="1800">
                <a:latin typeface="Times New Roman"/>
                <a:cs typeface="Times New Roman"/>
              </a:rPr>
              <a:t>детей,</a:t>
            </a:r>
            <a:r>
              <a:rPr dirty="0" sz="1800" spc="-60">
                <a:latin typeface="Times New Roman"/>
                <a:cs typeface="Times New Roman"/>
              </a:rPr>
              <a:t> </a:t>
            </a:r>
            <a:r>
              <a:rPr dirty="0" sz="1800" spc="-5">
                <a:latin typeface="Times New Roman"/>
                <a:cs typeface="Times New Roman"/>
              </a:rPr>
              <a:t>осматривают</a:t>
            </a:r>
            <a:r>
              <a:rPr dirty="0" sz="1800" spc="-35">
                <a:latin typeface="Times New Roman"/>
                <a:cs typeface="Times New Roman"/>
              </a:rPr>
              <a:t> </a:t>
            </a:r>
            <a:r>
              <a:rPr dirty="0" sz="1800" spc="-10">
                <a:latin typeface="Times New Roman"/>
                <a:cs typeface="Times New Roman"/>
              </a:rPr>
              <a:t>зев, </a:t>
            </a:r>
            <a:r>
              <a:rPr dirty="0" sz="1800" spc="-434">
                <a:latin typeface="Times New Roman"/>
                <a:cs typeface="Times New Roman"/>
              </a:rPr>
              <a:t> </a:t>
            </a:r>
            <a:r>
              <a:rPr dirty="0" sz="1800" spc="-5">
                <a:latin typeface="Times New Roman"/>
                <a:cs typeface="Times New Roman"/>
              </a:rPr>
              <a:t>кожу</a:t>
            </a:r>
            <a:r>
              <a:rPr dirty="0" sz="1800">
                <a:latin typeface="Times New Roman"/>
                <a:cs typeface="Times New Roman"/>
              </a:rPr>
              <a:t> </a:t>
            </a:r>
            <a:r>
              <a:rPr dirty="0" sz="1800" spc="-5">
                <a:latin typeface="Times New Roman"/>
                <a:cs typeface="Times New Roman"/>
              </a:rPr>
              <a:t>при</a:t>
            </a:r>
            <a:r>
              <a:rPr dirty="0" sz="1800" spc="-15">
                <a:latin typeface="Times New Roman"/>
                <a:cs typeface="Times New Roman"/>
              </a:rPr>
              <a:t> </a:t>
            </a:r>
            <a:r>
              <a:rPr dirty="0" sz="1800" spc="-5">
                <a:latin typeface="Times New Roman"/>
                <a:cs typeface="Times New Roman"/>
              </a:rPr>
              <a:t>наличии</a:t>
            </a:r>
            <a:r>
              <a:rPr dirty="0" sz="1800" spc="-15">
                <a:latin typeface="Times New Roman"/>
                <a:cs typeface="Times New Roman"/>
              </a:rPr>
              <a:t> </a:t>
            </a:r>
            <a:r>
              <a:rPr dirty="0" sz="1800" spc="-5">
                <a:latin typeface="Times New Roman"/>
                <a:cs typeface="Times New Roman"/>
              </a:rPr>
              <a:t>показаний</a:t>
            </a:r>
            <a:r>
              <a:rPr dirty="0" sz="1800" spc="-10">
                <a:latin typeface="Times New Roman"/>
                <a:cs typeface="Times New Roman"/>
              </a:rPr>
              <a:t> </a:t>
            </a:r>
            <a:r>
              <a:rPr dirty="0" sz="1800" spc="-5">
                <a:latin typeface="Times New Roman"/>
                <a:cs typeface="Times New Roman"/>
              </a:rPr>
              <a:t>измеряют</a:t>
            </a:r>
            <a:r>
              <a:rPr dirty="0" sz="1800">
                <a:latin typeface="Times New Roman"/>
                <a:cs typeface="Times New Roman"/>
              </a:rPr>
              <a:t> </a:t>
            </a:r>
            <a:r>
              <a:rPr dirty="0" sz="1800" spc="-5">
                <a:latin typeface="Times New Roman"/>
                <a:cs typeface="Times New Roman"/>
              </a:rPr>
              <a:t>температуру</a:t>
            </a:r>
            <a:r>
              <a:rPr dirty="0" sz="1800" spc="-30">
                <a:latin typeface="Times New Roman"/>
                <a:cs typeface="Times New Roman"/>
              </a:rPr>
              <a:t> </a:t>
            </a:r>
            <a:r>
              <a:rPr dirty="0" sz="1800" spc="-5">
                <a:latin typeface="Times New Roman"/>
                <a:cs typeface="Times New Roman"/>
              </a:rPr>
              <a:t>тела.</a:t>
            </a:r>
            <a:endParaRPr sz="1800">
              <a:latin typeface="Times New Roman"/>
              <a:cs typeface="Times New Roman"/>
            </a:endParaRPr>
          </a:p>
          <a:p>
            <a:pPr marL="12700" marR="93980">
              <a:lnSpc>
                <a:spcPts val="2140"/>
              </a:lnSpc>
              <a:spcBef>
                <a:spcPts val="40"/>
              </a:spcBef>
            </a:pPr>
            <a:r>
              <a:rPr dirty="0" sz="1800">
                <a:latin typeface="Times New Roman"/>
                <a:cs typeface="Times New Roman"/>
              </a:rPr>
              <a:t>В</a:t>
            </a:r>
            <a:r>
              <a:rPr dirty="0" sz="1800" spc="-35">
                <a:latin typeface="Times New Roman"/>
                <a:cs typeface="Times New Roman"/>
              </a:rPr>
              <a:t> </a:t>
            </a:r>
            <a:r>
              <a:rPr dirty="0" sz="1800" spc="-5">
                <a:latin typeface="Times New Roman"/>
                <a:cs typeface="Times New Roman"/>
              </a:rPr>
              <a:t>период</a:t>
            </a:r>
            <a:r>
              <a:rPr dirty="0" sz="1800" spc="-15">
                <a:latin typeface="Times New Roman"/>
                <a:cs typeface="Times New Roman"/>
              </a:rPr>
              <a:t> </a:t>
            </a:r>
            <a:r>
              <a:rPr dirty="0" sz="1800" spc="-5">
                <a:latin typeface="Times New Roman"/>
                <a:cs typeface="Times New Roman"/>
              </a:rPr>
              <a:t>эпидемии</a:t>
            </a:r>
            <a:r>
              <a:rPr dirty="0" sz="1800" spc="-35">
                <a:latin typeface="Times New Roman"/>
                <a:cs typeface="Times New Roman"/>
              </a:rPr>
              <a:t> </a:t>
            </a:r>
            <a:r>
              <a:rPr dirty="0" sz="1800" spc="-5">
                <a:latin typeface="Times New Roman"/>
                <a:cs typeface="Times New Roman"/>
              </a:rPr>
              <a:t>гриппа</a:t>
            </a:r>
            <a:r>
              <a:rPr dirty="0" sz="1800" spc="-10">
                <a:latin typeface="Times New Roman"/>
                <a:cs typeface="Times New Roman"/>
              </a:rPr>
              <a:t> </a:t>
            </a:r>
            <a:r>
              <a:rPr dirty="0" sz="1800">
                <a:latin typeface="Times New Roman"/>
                <a:cs typeface="Times New Roman"/>
              </a:rPr>
              <a:t>–</a:t>
            </a:r>
            <a:r>
              <a:rPr dirty="0" sz="1800" spc="-20">
                <a:latin typeface="Times New Roman"/>
                <a:cs typeface="Times New Roman"/>
              </a:rPr>
              <a:t> </a:t>
            </a:r>
            <a:r>
              <a:rPr dirty="0" sz="1800" spc="-5">
                <a:latin typeface="Times New Roman"/>
                <a:cs typeface="Times New Roman"/>
              </a:rPr>
              <a:t>измерение</a:t>
            </a:r>
            <a:r>
              <a:rPr dirty="0" sz="1800" spc="-20">
                <a:latin typeface="Times New Roman"/>
                <a:cs typeface="Times New Roman"/>
              </a:rPr>
              <a:t> </a:t>
            </a:r>
            <a:r>
              <a:rPr dirty="0" sz="1800" spc="-5">
                <a:latin typeface="Times New Roman"/>
                <a:cs typeface="Times New Roman"/>
              </a:rPr>
              <a:t>температуры</a:t>
            </a:r>
            <a:r>
              <a:rPr dirty="0" sz="1800" spc="-60">
                <a:latin typeface="Times New Roman"/>
                <a:cs typeface="Times New Roman"/>
              </a:rPr>
              <a:t> </a:t>
            </a:r>
            <a:r>
              <a:rPr dirty="0" sz="1800" spc="-5">
                <a:latin typeface="Times New Roman"/>
                <a:cs typeface="Times New Roman"/>
              </a:rPr>
              <a:t>тела</a:t>
            </a:r>
            <a:r>
              <a:rPr dirty="0" sz="1800" spc="-25">
                <a:latin typeface="Times New Roman"/>
                <a:cs typeface="Times New Roman"/>
              </a:rPr>
              <a:t> </a:t>
            </a:r>
            <a:r>
              <a:rPr dirty="0" sz="1800" spc="-5">
                <a:latin typeface="Times New Roman"/>
                <a:cs typeface="Times New Roman"/>
              </a:rPr>
              <a:t>проводится</a:t>
            </a:r>
            <a:r>
              <a:rPr dirty="0" sz="1800" spc="-25">
                <a:latin typeface="Times New Roman"/>
                <a:cs typeface="Times New Roman"/>
              </a:rPr>
              <a:t> </a:t>
            </a:r>
            <a:r>
              <a:rPr dirty="0" sz="1800">
                <a:latin typeface="Times New Roman"/>
                <a:cs typeface="Times New Roman"/>
              </a:rPr>
              <a:t>во</a:t>
            </a:r>
            <a:r>
              <a:rPr dirty="0" sz="1800" spc="-45">
                <a:latin typeface="Times New Roman"/>
                <a:cs typeface="Times New Roman"/>
              </a:rPr>
              <a:t> </a:t>
            </a:r>
            <a:r>
              <a:rPr dirty="0" sz="1800" spc="-5">
                <a:latin typeface="Times New Roman"/>
                <a:cs typeface="Times New Roman"/>
              </a:rPr>
              <a:t>всех </a:t>
            </a:r>
            <a:r>
              <a:rPr dirty="0" sz="1800" spc="-434">
                <a:latin typeface="Times New Roman"/>
                <a:cs typeface="Times New Roman"/>
              </a:rPr>
              <a:t> </a:t>
            </a:r>
            <a:r>
              <a:rPr dirty="0" sz="1800" spc="-5">
                <a:latin typeface="Times New Roman"/>
                <a:cs typeface="Times New Roman"/>
              </a:rPr>
              <a:t>возрастных группах</a:t>
            </a:r>
            <a:r>
              <a:rPr dirty="0" sz="1800" spc="-15">
                <a:latin typeface="Times New Roman"/>
                <a:cs typeface="Times New Roman"/>
              </a:rPr>
              <a:t> </a:t>
            </a:r>
            <a:r>
              <a:rPr dirty="0" sz="1800" spc="-5">
                <a:latin typeface="Times New Roman"/>
                <a:cs typeface="Times New Roman"/>
              </a:rPr>
              <a:t>ежедневно.</a:t>
            </a:r>
            <a:endParaRPr sz="1800">
              <a:latin typeface="Times New Roman"/>
              <a:cs typeface="Times New Roman"/>
            </a:endParaRPr>
          </a:p>
          <a:p>
            <a:pPr marL="12700" marR="38100">
              <a:lnSpc>
                <a:spcPts val="2140"/>
              </a:lnSpc>
              <a:spcBef>
                <a:spcPts val="30"/>
              </a:spcBef>
            </a:pPr>
            <a:r>
              <a:rPr dirty="0" sz="1800">
                <a:latin typeface="Times New Roman"/>
                <a:cs typeface="Times New Roman"/>
              </a:rPr>
              <a:t>Выявленные </a:t>
            </a:r>
            <a:r>
              <a:rPr dirty="0" sz="1800" spc="-5">
                <a:latin typeface="Times New Roman"/>
                <a:cs typeface="Times New Roman"/>
              </a:rPr>
              <a:t>при осмотре </a:t>
            </a:r>
            <a:r>
              <a:rPr dirty="0" sz="1800">
                <a:latin typeface="Times New Roman"/>
                <a:cs typeface="Times New Roman"/>
              </a:rPr>
              <a:t>дети с </a:t>
            </a:r>
            <a:r>
              <a:rPr dirty="0" sz="1800" spc="-5">
                <a:latin typeface="Times New Roman"/>
                <a:cs typeface="Times New Roman"/>
              </a:rPr>
              <a:t>подозрением на заболевание </a:t>
            </a:r>
            <a:r>
              <a:rPr dirty="0" sz="1800">
                <a:latin typeface="Times New Roman"/>
                <a:cs typeface="Times New Roman"/>
              </a:rPr>
              <a:t>в </a:t>
            </a:r>
            <a:r>
              <a:rPr dirty="0" sz="1800" spc="-5">
                <a:latin typeface="Times New Roman"/>
                <a:cs typeface="Times New Roman"/>
              </a:rPr>
              <a:t>детский </a:t>
            </a:r>
            <a:r>
              <a:rPr dirty="0" sz="1800">
                <a:latin typeface="Times New Roman"/>
                <a:cs typeface="Times New Roman"/>
              </a:rPr>
              <a:t>сад </a:t>
            </a:r>
            <a:r>
              <a:rPr dirty="0" sz="1800" spc="-20">
                <a:latin typeface="Times New Roman"/>
                <a:cs typeface="Times New Roman"/>
              </a:rPr>
              <a:t>не </a:t>
            </a:r>
            <a:r>
              <a:rPr dirty="0" sz="1800" spc="-434">
                <a:latin typeface="Times New Roman"/>
                <a:cs typeface="Times New Roman"/>
              </a:rPr>
              <a:t> </a:t>
            </a:r>
            <a:r>
              <a:rPr dirty="0" sz="1800" spc="-5">
                <a:latin typeface="Times New Roman"/>
                <a:cs typeface="Times New Roman"/>
              </a:rPr>
              <a:t>принимаются,</a:t>
            </a:r>
            <a:r>
              <a:rPr dirty="0" sz="1800">
                <a:latin typeface="Times New Roman"/>
                <a:cs typeface="Times New Roman"/>
              </a:rPr>
              <a:t> а </a:t>
            </a:r>
            <a:r>
              <a:rPr dirty="0" sz="1800" spc="-5">
                <a:latin typeface="Times New Roman"/>
                <a:cs typeface="Times New Roman"/>
              </a:rPr>
              <a:t>заболевшие</a:t>
            </a:r>
            <a:r>
              <a:rPr dirty="0" sz="1800" spc="5">
                <a:latin typeface="Times New Roman"/>
                <a:cs typeface="Times New Roman"/>
              </a:rPr>
              <a:t> </a:t>
            </a:r>
            <a:r>
              <a:rPr dirty="0" sz="1800">
                <a:latin typeface="Times New Roman"/>
                <a:cs typeface="Times New Roman"/>
              </a:rPr>
              <a:t>в </a:t>
            </a:r>
            <a:r>
              <a:rPr dirty="0" sz="1800" spc="-5">
                <a:latin typeface="Times New Roman"/>
                <a:cs typeface="Times New Roman"/>
              </a:rPr>
              <a:t>течении</a:t>
            </a:r>
            <a:r>
              <a:rPr dirty="0" sz="1800" spc="5">
                <a:latin typeface="Times New Roman"/>
                <a:cs typeface="Times New Roman"/>
              </a:rPr>
              <a:t> </a:t>
            </a:r>
            <a:r>
              <a:rPr dirty="0" sz="1800" spc="-5">
                <a:latin typeface="Times New Roman"/>
                <a:cs typeface="Times New Roman"/>
              </a:rPr>
              <a:t>дня</a:t>
            </a:r>
            <a:r>
              <a:rPr dirty="0" sz="1800" spc="5">
                <a:latin typeface="Times New Roman"/>
                <a:cs typeface="Times New Roman"/>
              </a:rPr>
              <a:t> </a:t>
            </a:r>
            <a:r>
              <a:rPr dirty="0" sz="1800" spc="-5">
                <a:latin typeface="Times New Roman"/>
                <a:cs typeface="Times New Roman"/>
              </a:rPr>
              <a:t>изолируются</a:t>
            </a:r>
            <a:r>
              <a:rPr dirty="0" sz="1800" spc="15">
                <a:latin typeface="Times New Roman"/>
                <a:cs typeface="Times New Roman"/>
              </a:rPr>
              <a:t> </a:t>
            </a:r>
            <a:r>
              <a:rPr dirty="0" sz="1800" spc="-10">
                <a:latin typeface="Times New Roman"/>
                <a:cs typeface="Times New Roman"/>
              </a:rPr>
              <a:t>от</a:t>
            </a:r>
            <a:r>
              <a:rPr dirty="0" sz="1800" spc="10">
                <a:latin typeface="Times New Roman"/>
                <a:cs typeface="Times New Roman"/>
              </a:rPr>
              <a:t> </a:t>
            </a:r>
            <a:r>
              <a:rPr dirty="0" sz="1800" spc="-5">
                <a:latin typeface="Times New Roman"/>
                <a:cs typeface="Times New Roman"/>
              </a:rPr>
              <a:t>здоровых</a:t>
            </a:r>
            <a:r>
              <a:rPr dirty="0" sz="1800" spc="10">
                <a:latin typeface="Times New Roman"/>
                <a:cs typeface="Times New Roman"/>
              </a:rPr>
              <a:t> </a:t>
            </a:r>
            <a:r>
              <a:rPr dirty="0" sz="1800" spc="-5">
                <a:latin typeface="Times New Roman"/>
                <a:cs typeface="Times New Roman"/>
              </a:rPr>
              <a:t>детей</a:t>
            </a:r>
            <a:r>
              <a:rPr dirty="0" sz="1800" spc="15">
                <a:latin typeface="Times New Roman"/>
                <a:cs typeface="Times New Roman"/>
              </a:rPr>
              <a:t> </a:t>
            </a:r>
            <a:r>
              <a:rPr dirty="0" sz="1800">
                <a:latin typeface="Times New Roman"/>
                <a:cs typeface="Times New Roman"/>
              </a:rPr>
              <a:t>в</a:t>
            </a:r>
            <a:endParaRPr sz="1800">
              <a:latin typeface="Times New Roman"/>
              <a:cs typeface="Times New Roman"/>
            </a:endParaRPr>
          </a:p>
          <a:p>
            <a:pPr marL="12700">
              <a:lnSpc>
                <a:spcPts val="2075"/>
              </a:lnSpc>
            </a:pPr>
            <a:r>
              <a:rPr dirty="0" sz="1800" spc="-5">
                <a:latin typeface="Times New Roman"/>
                <a:cs typeface="Times New Roman"/>
              </a:rPr>
              <a:t>изолятор</a:t>
            </a:r>
            <a:r>
              <a:rPr dirty="0" sz="1800">
                <a:latin typeface="Times New Roman"/>
                <a:cs typeface="Times New Roman"/>
              </a:rPr>
              <a:t> </a:t>
            </a:r>
            <a:r>
              <a:rPr dirty="0" sz="1800" spc="-5">
                <a:latin typeface="Times New Roman"/>
                <a:cs typeface="Times New Roman"/>
              </a:rPr>
              <a:t>до</a:t>
            </a:r>
            <a:r>
              <a:rPr dirty="0" sz="1800" spc="-15">
                <a:latin typeface="Times New Roman"/>
                <a:cs typeface="Times New Roman"/>
              </a:rPr>
              <a:t> </a:t>
            </a:r>
            <a:r>
              <a:rPr dirty="0" sz="1800" spc="-10">
                <a:latin typeface="Times New Roman"/>
                <a:cs typeface="Times New Roman"/>
              </a:rPr>
              <a:t>прихода</a:t>
            </a:r>
            <a:r>
              <a:rPr dirty="0" sz="1800" spc="10">
                <a:latin typeface="Times New Roman"/>
                <a:cs typeface="Times New Roman"/>
              </a:rPr>
              <a:t> </a:t>
            </a:r>
            <a:r>
              <a:rPr dirty="0" sz="1800" spc="-5">
                <a:latin typeface="Times New Roman"/>
                <a:cs typeface="Times New Roman"/>
              </a:rPr>
              <a:t>родителей.</a:t>
            </a:r>
            <a:endParaRPr sz="18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561340" algn="l"/>
              </a:tabLst>
            </a:pPr>
            <a:r>
              <a:rPr dirty="0"/>
              <a:t>4.	</a:t>
            </a:r>
            <a:r>
              <a:rPr dirty="0" spc="-5"/>
              <a:t>Документация</a:t>
            </a:r>
            <a:r>
              <a:rPr dirty="0" spc="-15"/>
              <a:t> </a:t>
            </a:r>
            <a:r>
              <a:rPr dirty="0" spc="-5"/>
              <a:t>по</a:t>
            </a:r>
            <a:r>
              <a:rPr dirty="0" spc="-20"/>
              <a:t> </a:t>
            </a:r>
            <a:r>
              <a:rPr dirty="0" spc="-5"/>
              <a:t>организации</a:t>
            </a:r>
            <a:r>
              <a:rPr dirty="0" spc="-15"/>
              <a:t> </a:t>
            </a:r>
            <a:r>
              <a:rPr dirty="0" spc="-5"/>
              <a:t>взаимодействия</a:t>
            </a:r>
            <a:r>
              <a:rPr dirty="0" spc="5"/>
              <a:t> </a:t>
            </a:r>
            <a:r>
              <a:rPr dirty="0"/>
              <a:t>с</a:t>
            </a:r>
            <a:r>
              <a:rPr dirty="0" spc="-30"/>
              <a:t> </a:t>
            </a:r>
            <a:r>
              <a:rPr dirty="0" spc="-5"/>
              <a:t>семьями</a:t>
            </a:r>
          </a:p>
          <a:p>
            <a:pPr marL="3155315">
              <a:lnSpc>
                <a:spcPct val="100000"/>
              </a:lnSpc>
            </a:pPr>
            <a:r>
              <a:rPr dirty="0" spc="-5"/>
              <a:t>воспитанников.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642619" y="1502409"/>
            <a:ext cx="7881620" cy="414591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800">
                <a:latin typeface="Times New Roman"/>
                <a:cs typeface="Times New Roman"/>
              </a:rPr>
              <a:t>4.1.</a:t>
            </a:r>
            <a:r>
              <a:rPr dirty="0" sz="1800" spc="-5">
                <a:latin typeface="Times New Roman"/>
                <a:cs typeface="Times New Roman"/>
              </a:rPr>
              <a:t> Взаимодействие</a:t>
            </a:r>
            <a:r>
              <a:rPr dirty="0" sz="1800" spc="-35">
                <a:latin typeface="Times New Roman"/>
                <a:cs typeface="Times New Roman"/>
              </a:rPr>
              <a:t> </a:t>
            </a:r>
            <a:r>
              <a:rPr dirty="0" sz="1800">
                <a:latin typeface="Times New Roman"/>
                <a:cs typeface="Times New Roman"/>
              </a:rPr>
              <a:t>с</a:t>
            </a:r>
            <a:r>
              <a:rPr dirty="0" sz="1800" spc="-20">
                <a:latin typeface="Times New Roman"/>
                <a:cs typeface="Times New Roman"/>
              </a:rPr>
              <a:t> </a:t>
            </a:r>
            <a:r>
              <a:rPr dirty="0" sz="1800" spc="-5">
                <a:latin typeface="Times New Roman"/>
                <a:cs typeface="Times New Roman"/>
              </a:rPr>
              <a:t>родителями</a:t>
            </a:r>
            <a:r>
              <a:rPr dirty="0" sz="1800" spc="-65">
                <a:latin typeface="Times New Roman"/>
                <a:cs typeface="Times New Roman"/>
              </a:rPr>
              <a:t> </a:t>
            </a:r>
            <a:r>
              <a:rPr dirty="0" sz="1800" spc="-5">
                <a:latin typeface="Times New Roman"/>
                <a:cs typeface="Times New Roman"/>
              </a:rPr>
              <a:t>воспитанников</a:t>
            </a:r>
            <a:r>
              <a:rPr dirty="0" sz="1800" spc="-30">
                <a:latin typeface="Times New Roman"/>
                <a:cs typeface="Times New Roman"/>
              </a:rPr>
              <a:t> </a:t>
            </a:r>
            <a:r>
              <a:rPr dirty="0" sz="1800" spc="-5">
                <a:latin typeface="Times New Roman"/>
                <a:cs typeface="Times New Roman"/>
              </a:rPr>
              <a:t>группы</a:t>
            </a:r>
            <a:endParaRPr sz="1800">
              <a:latin typeface="Times New Roman"/>
              <a:cs typeface="Times New Roman"/>
            </a:endParaRPr>
          </a:p>
          <a:p>
            <a:pPr marL="12700" marR="5080">
              <a:lnSpc>
                <a:spcPct val="99800"/>
              </a:lnSpc>
              <a:spcBef>
                <a:spcPts val="35"/>
              </a:spcBef>
            </a:pPr>
            <a:r>
              <a:rPr dirty="0" sz="1200" spc="-5">
                <a:latin typeface="Times New Roman"/>
                <a:cs typeface="Times New Roman"/>
              </a:rPr>
              <a:t>Содержание</a:t>
            </a:r>
            <a:r>
              <a:rPr dirty="0" sz="1200">
                <a:latin typeface="Times New Roman"/>
                <a:cs typeface="Times New Roman"/>
              </a:rPr>
              <a:t> </a:t>
            </a:r>
            <a:r>
              <a:rPr dirty="0" sz="1200" spc="-5">
                <a:latin typeface="Times New Roman"/>
                <a:cs typeface="Times New Roman"/>
              </a:rPr>
              <a:t>работы</a:t>
            </a:r>
            <a:r>
              <a:rPr dirty="0" sz="1200" spc="5">
                <a:latin typeface="Times New Roman"/>
                <a:cs typeface="Times New Roman"/>
              </a:rPr>
              <a:t> </a:t>
            </a:r>
            <a:r>
              <a:rPr dirty="0" sz="1200">
                <a:latin typeface="Times New Roman"/>
                <a:cs typeface="Times New Roman"/>
              </a:rPr>
              <a:t>с</a:t>
            </a:r>
            <a:r>
              <a:rPr dirty="0" sz="1200" spc="-5">
                <a:latin typeface="Times New Roman"/>
                <a:cs typeface="Times New Roman"/>
              </a:rPr>
              <a:t> родителями</a:t>
            </a:r>
            <a:r>
              <a:rPr dirty="0" sz="1200">
                <a:latin typeface="Times New Roman"/>
                <a:cs typeface="Times New Roman"/>
              </a:rPr>
              <a:t> </a:t>
            </a:r>
            <a:r>
              <a:rPr dirty="0" sz="1200" spc="-5">
                <a:latin typeface="Times New Roman"/>
                <a:cs typeface="Times New Roman"/>
              </a:rPr>
              <a:t>планируется</a:t>
            </a:r>
            <a:r>
              <a:rPr dirty="0" sz="1200" spc="15">
                <a:latin typeface="Times New Roman"/>
                <a:cs typeface="Times New Roman"/>
              </a:rPr>
              <a:t> </a:t>
            </a:r>
            <a:r>
              <a:rPr dirty="0" sz="1200">
                <a:latin typeface="Times New Roman"/>
                <a:cs typeface="Times New Roman"/>
              </a:rPr>
              <a:t>на </a:t>
            </a:r>
            <a:r>
              <a:rPr dirty="0" sz="1200" spc="-5">
                <a:latin typeface="Times New Roman"/>
                <a:cs typeface="Times New Roman"/>
              </a:rPr>
              <a:t>месяц</a:t>
            </a:r>
            <a:r>
              <a:rPr dirty="0" sz="1200" spc="10">
                <a:latin typeface="Times New Roman"/>
                <a:cs typeface="Times New Roman"/>
              </a:rPr>
              <a:t> </a:t>
            </a:r>
            <a:r>
              <a:rPr dirty="0" sz="1200">
                <a:latin typeface="Times New Roman"/>
                <a:cs typeface="Times New Roman"/>
              </a:rPr>
              <a:t>или</a:t>
            </a:r>
            <a:r>
              <a:rPr dirty="0" sz="1200" spc="10">
                <a:latin typeface="Times New Roman"/>
                <a:cs typeface="Times New Roman"/>
              </a:rPr>
              <a:t> </a:t>
            </a:r>
            <a:r>
              <a:rPr dirty="0" sz="1200" spc="-5">
                <a:latin typeface="Times New Roman"/>
                <a:cs typeface="Times New Roman"/>
              </a:rPr>
              <a:t>неделю.</a:t>
            </a:r>
            <a:r>
              <a:rPr dirty="0" sz="1200" spc="-10">
                <a:latin typeface="Times New Roman"/>
                <a:cs typeface="Times New Roman"/>
              </a:rPr>
              <a:t> </a:t>
            </a:r>
            <a:r>
              <a:rPr dirty="0" sz="1200" spc="-5">
                <a:latin typeface="Times New Roman"/>
                <a:cs typeface="Times New Roman"/>
              </a:rPr>
              <a:t>Следует</a:t>
            </a:r>
            <a:r>
              <a:rPr dirty="0" sz="1200" spc="30">
                <a:latin typeface="Times New Roman"/>
                <a:cs typeface="Times New Roman"/>
              </a:rPr>
              <a:t> </a:t>
            </a:r>
            <a:r>
              <a:rPr dirty="0" sz="1200" spc="-5">
                <a:latin typeface="Times New Roman"/>
                <a:cs typeface="Times New Roman"/>
              </a:rPr>
              <a:t>указать,</a:t>
            </a:r>
            <a:r>
              <a:rPr dirty="0" sz="1200" spc="5">
                <a:latin typeface="Times New Roman"/>
                <a:cs typeface="Times New Roman"/>
              </a:rPr>
              <a:t> </a:t>
            </a:r>
            <a:r>
              <a:rPr dirty="0" sz="1200">
                <a:latin typeface="Times New Roman"/>
                <a:cs typeface="Times New Roman"/>
              </a:rPr>
              <a:t>в </a:t>
            </a:r>
            <a:r>
              <a:rPr dirty="0" sz="1200" spc="-5">
                <a:latin typeface="Times New Roman"/>
                <a:cs typeface="Times New Roman"/>
              </a:rPr>
              <a:t>какие</a:t>
            </a:r>
            <a:r>
              <a:rPr dirty="0" sz="1200" spc="5">
                <a:latin typeface="Times New Roman"/>
                <a:cs typeface="Times New Roman"/>
              </a:rPr>
              <a:t> </a:t>
            </a:r>
            <a:r>
              <a:rPr dirty="0" sz="1200">
                <a:latin typeface="Times New Roman"/>
                <a:cs typeface="Times New Roman"/>
              </a:rPr>
              <a:t>дни</a:t>
            </a:r>
            <a:r>
              <a:rPr dirty="0" sz="1200" spc="5">
                <a:latin typeface="Times New Roman"/>
                <a:cs typeface="Times New Roman"/>
              </a:rPr>
              <a:t> </a:t>
            </a:r>
            <a:r>
              <a:rPr dirty="0" sz="1200">
                <a:latin typeface="Times New Roman"/>
                <a:cs typeface="Times New Roman"/>
              </a:rPr>
              <a:t>и</a:t>
            </a:r>
            <a:r>
              <a:rPr dirty="0" sz="1200" spc="5">
                <a:latin typeface="Times New Roman"/>
                <a:cs typeface="Times New Roman"/>
              </a:rPr>
              <a:t> </a:t>
            </a:r>
            <a:r>
              <a:rPr dirty="0" sz="1200" spc="-5">
                <a:latin typeface="Times New Roman"/>
                <a:cs typeface="Times New Roman"/>
              </a:rPr>
              <a:t>что</a:t>
            </a:r>
            <a:r>
              <a:rPr dirty="0" sz="1200" spc="5">
                <a:latin typeface="Times New Roman"/>
                <a:cs typeface="Times New Roman"/>
              </a:rPr>
              <a:t> </a:t>
            </a:r>
            <a:r>
              <a:rPr dirty="0" sz="1200" spc="-10">
                <a:latin typeface="Times New Roman"/>
                <a:cs typeface="Times New Roman"/>
              </a:rPr>
              <a:t>будет</a:t>
            </a:r>
            <a:r>
              <a:rPr dirty="0" sz="1200" spc="5">
                <a:latin typeface="Times New Roman"/>
                <a:cs typeface="Times New Roman"/>
              </a:rPr>
              <a:t> </a:t>
            </a:r>
            <a:r>
              <a:rPr dirty="0" sz="1200">
                <a:latin typeface="Times New Roman"/>
                <a:cs typeface="Times New Roman"/>
              </a:rPr>
              <a:t>сделано </a:t>
            </a:r>
            <a:r>
              <a:rPr dirty="0" sz="1200" spc="5">
                <a:latin typeface="Times New Roman"/>
                <a:cs typeface="Times New Roman"/>
              </a:rPr>
              <a:t> </a:t>
            </a:r>
            <a:r>
              <a:rPr dirty="0" sz="1200" spc="-5">
                <a:latin typeface="Times New Roman"/>
                <a:cs typeface="Times New Roman"/>
              </a:rPr>
              <a:t>каждым</a:t>
            </a:r>
            <a:r>
              <a:rPr dirty="0" sz="1200">
                <a:latin typeface="Times New Roman"/>
                <a:cs typeface="Times New Roman"/>
              </a:rPr>
              <a:t> </a:t>
            </a:r>
            <a:r>
              <a:rPr dirty="0" sz="1200" spc="-5">
                <a:latin typeface="Times New Roman"/>
                <a:cs typeface="Times New Roman"/>
              </a:rPr>
              <a:t>воспитателем</a:t>
            </a:r>
            <a:r>
              <a:rPr dirty="0" sz="1200" spc="5">
                <a:latin typeface="Times New Roman"/>
                <a:cs typeface="Times New Roman"/>
              </a:rPr>
              <a:t> </a:t>
            </a:r>
            <a:r>
              <a:rPr dirty="0" sz="1200" spc="-5">
                <a:latin typeface="Times New Roman"/>
                <a:cs typeface="Times New Roman"/>
              </a:rPr>
              <a:t>группы,</a:t>
            </a:r>
            <a:r>
              <a:rPr dirty="0" sz="1200" spc="15">
                <a:latin typeface="Times New Roman"/>
                <a:cs typeface="Times New Roman"/>
              </a:rPr>
              <a:t> </a:t>
            </a:r>
            <a:r>
              <a:rPr dirty="0" sz="1200">
                <a:latin typeface="Times New Roman"/>
                <a:cs typeface="Times New Roman"/>
              </a:rPr>
              <a:t>и</a:t>
            </a:r>
            <a:r>
              <a:rPr dirty="0" sz="1200" spc="15">
                <a:latin typeface="Times New Roman"/>
                <a:cs typeface="Times New Roman"/>
              </a:rPr>
              <a:t> </a:t>
            </a:r>
            <a:r>
              <a:rPr dirty="0" sz="1200" spc="-5">
                <a:latin typeface="Times New Roman"/>
                <a:cs typeface="Times New Roman"/>
              </a:rPr>
              <a:t>какие</a:t>
            </a:r>
            <a:r>
              <a:rPr dirty="0" sz="1200" spc="5">
                <a:latin typeface="Times New Roman"/>
                <a:cs typeface="Times New Roman"/>
              </a:rPr>
              <a:t> </a:t>
            </a:r>
            <a:r>
              <a:rPr dirty="0" sz="1200" spc="-5">
                <a:latin typeface="Times New Roman"/>
                <a:cs typeface="Times New Roman"/>
              </a:rPr>
              <a:t>общесадовские</a:t>
            </a:r>
            <a:r>
              <a:rPr dirty="0" sz="1200" spc="30">
                <a:latin typeface="Times New Roman"/>
                <a:cs typeface="Times New Roman"/>
              </a:rPr>
              <a:t> </a:t>
            </a:r>
            <a:r>
              <a:rPr dirty="0" sz="1200" spc="-5">
                <a:latin typeface="Times New Roman"/>
                <a:cs typeface="Times New Roman"/>
              </a:rPr>
              <a:t>мероприятия</a:t>
            </a:r>
            <a:r>
              <a:rPr dirty="0" sz="1200" spc="10">
                <a:latin typeface="Times New Roman"/>
                <a:cs typeface="Times New Roman"/>
              </a:rPr>
              <a:t> </a:t>
            </a:r>
            <a:r>
              <a:rPr dirty="0" sz="1200" spc="-10">
                <a:latin typeface="Times New Roman"/>
                <a:cs typeface="Times New Roman"/>
              </a:rPr>
              <a:t>будут</a:t>
            </a:r>
            <a:r>
              <a:rPr dirty="0" sz="1200" spc="25">
                <a:latin typeface="Times New Roman"/>
                <a:cs typeface="Times New Roman"/>
              </a:rPr>
              <a:t> </a:t>
            </a:r>
            <a:r>
              <a:rPr dirty="0" sz="1200" spc="-5">
                <a:latin typeface="Times New Roman"/>
                <a:cs typeface="Times New Roman"/>
              </a:rPr>
              <a:t>проведены.</a:t>
            </a:r>
            <a:r>
              <a:rPr dirty="0" sz="1200" spc="10">
                <a:latin typeface="Times New Roman"/>
                <a:cs typeface="Times New Roman"/>
              </a:rPr>
              <a:t> </a:t>
            </a:r>
            <a:r>
              <a:rPr dirty="0" sz="1200" spc="-5">
                <a:latin typeface="Times New Roman"/>
                <a:cs typeface="Times New Roman"/>
              </a:rPr>
              <a:t>Причем</a:t>
            </a:r>
            <a:r>
              <a:rPr dirty="0" sz="1200" spc="10">
                <a:latin typeface="Times New Roman"/>
                <a:cs typeface="Times New Roman"/>
              </a:rPr>
              <a:t> </a:t>
            </a:r>
            <a:r>
              <a:rPr dirty="0" sz="1200" spc="-5">
                <a:latin typeface="Times New Roman"/>
                <a:cs typeface="Times New Roman"/>
              </a:rPr>
              <a:t>писать</a:t>
            </a:r>
            <a:r>
              <a:rPr dirty="0" sz="1200" spc="10">
                <a:latin typeface="Times New Roman"/>
                <a:cs typeface="Times New Roman"/>
              </a:rPr>
              <a:t> </a:t>
            </a:r>
            <a:r>
              <a:rPr dirty="0" sz="1200" spc="-5">
                <a:latin typeface="Times New Roman"/>
                <a:cs typeface="Times New Roman"/>
              </a:rPr>
              <a:t>надо</a:t>
            </a:r>
            <a:r>
              <a:rPr dirty="0" sz="1200" spc="15">
                <a:latin typeface="Times New Roman"/>
                <a:cs typeface="Times New Roman"/>
              </a:rPr>
              <a:t> </a:t>
            </a:r>
            <a:r>
              <a:rPr dirty="0" sz="1200">
                <a:latin typeface="Times New Roman"/>
                <a:cs typeface="Times New Roman"/>
              </a:rPr>
              <a:t>не</a:t>
            </a:r>
            <a:r>
              <a:rPr dirty="0" sz="1200" spc="5">
                <a:latin typeface="Times New Roman"/>
                <a:cs typeface="Times New Roman"/>
              </a:rPr>
              <a:t> </a:t>
            </a:r>
            <a:r>
              <a:rPr dirty="0" sz="1200" spc="-5">
                <a:latin typeface="Times New Roman"/>
                <a:cs typeface="Times New Roman"/>
              </a:rPr>
              <a:t>только</a:t>
            </a:r>
            <a:r>
              <a:rPr dirty="0" sz="1200" spc="15">
                <a:latin typeface="Times New Roman"/>
                <a:cs typeface="Times New Roman"/>
              </a:rPr>
              <a:t> </a:t>
            </a:r>
            <a:r>
              <a:rPr dirty="0" sz="1200">
                <a:latin typeface="Times New Roman"/>
                <a:cs typeface="Times New Roman"/>
              </a:rPr>
              <a:t>те </a:t>
            </a:r>
            <a:r>
              <a:rPr dirty="0" sz="1200" spc="5">
                <a:latin typeface="Times New Roman"/>
                <a:cs typeface="Times New Roman"/>
              </a:rPr>
              <a:t> </a:t>
            </a:r>
            <a:r>
              <a:rPr dirty="0" sz="1200" spc="-5">
                <a:latin typeface="Times New Roman"/>
                <a:cs typeface="Times New Roman"/>
              </a:rPr>
              <a:t>мероприятия,</a:t>
            </a:r>
            <a:r>
              <a:rPr dirty="0" sz="1200" spc="-50">
                <a:latin typeface="Times New Roman"/>
                <a:cs typeface="Times New Roman"/>
              </a:rPr>
              <a:t> </a:t>
            </a:r>
            <a:r>
              <a:rPr dirty="0" sz="1200">
                <a:latin typeface="Times New Roman"/>
                <a:cs typeface="Times New Roman"/>
              </a:rPr>
              <a:t>которые</a:t>
            </a:r>
            <a:r>
              <a:rPr dirty="0" sz="1200" spc="-25">
                <a:latin typeface="Times New Roman"/>
                <a:cs typeface="Times New Roman"/>
              </a:rPr>
              <a:t> </a:t>
            </a:r>
            <a:r>
              <a:rPr dirty="0" sz="1200">
                <a:latin typeface="Times New Roman"/>
                <a:cs typeface="Times New Roman"/>
              </a:rPr>
              <a:t>проводятся</a:t>
            </a:r>
            <a:r>
              <a:rPr dirty="0" sz="1200" spc="-15">
                <a:latin typeface="Times New Roman"/>
                <a:cs typeface="Times New Roman"/>
              </a:rPr>
              <a:t> </a:t>
            </a:r>
            <a:r>
              <a:rPr dirty="0" sz="1200" spc="-5">
                <a:latin typeface="Times New Roman"/>
                <a:cs typeface="Times New Roman"/>
              </a:rPr>
              <a:t>воспитателем,</a:t>
            </a:r>
            <a:r>
              <a:rPr dirty="0" sz="1200" spc="15">
                <a:latin typeface="Times New Roman"/>
                <a:cs typeface="Times New Roman"/>
              </a:rPr>
              <a:t> </a:t>
            </a:r>
            <a:r>
              <a:rPr dirty="0" sz="1200">
                <a:latin typeface="Times New Roman"/>
                <a:cs typeface="Times New Roman"/>
              </a:rPr>
              <a:t>но</a:t>
            </a:r>
            <a:r>
              <a:rPr dirty="0" sz="1200" spc="-35">
                <a:latin typeface="Times New Roman"/>
                <a:cs typeface="Times New Roman"/>
              </a:rPr>
              <a:t> </a:t>
            </a:r>
            <a:r>
              <a:rPr dirty="0" sz="1200">
                <a:latin typeface="Times New Roman"/>
                <a:cs typeface="Times New Roman"/>
              </a:rPr>
              <a:t>и</a:t>
            </a:r>
            <a:r>
              <a:rPr dirty="0" sz="1200" spc="-10">
                <a:latin typeface="Times New Roman"/>
                <a:cs typeface="Times New Roman"/>
              </a:rPr>
              <a:t> </a:t>
            </a:r>
            <a:r>
              <a:rPr dirty="0" sz="1200" spc="-5">
                <a:latin typeface="Times New Roman"/>
                <a:cs typeface="Times New Roman"/>
              </a:rPr>
              <a:t>специалистами,</a:t>
            </a:r>
            <a:r>
              <a:rPr dirty="0" sz="1200" spc="-10">
                <a:latin typeface="Times New Roman"/>
                <a:cs typeface="Times New Roman"/>
              </a:rPr>
              <a:t> </a:t>
            </a:r>
            <a:r>
              <a:rPr dirty="0" sz="1200" spc="-5">
                <a:latin typeface="Times New Roman"/>
                <a:cs typeface="Times New Roman"/>
              </a:rPr>
              <a:t>работающими</a:t>
            </a:r>
            <a:r>
              <a:rPr dirty="0" sz="1200" spc="-10">
                <a:latin typeface="Times New Roman"/>
                <a:cs typeface="Times New Roman"/>
              </a:rPr>
              <a:t> </a:t>
            </a:r>
            <a:r>
              <a:rPr dirty="0" sz="1200">
                <a:latin typeface="Times New Roman"/>
                <a:cs typeface="Times New Roman"/>
              </a:rPr>
              <a:t>на</a:t>
            </a:r>
            <a:r>
              <a:rPr dirty="0" sz="1200" spc="-35">
                <a:latin typeface="Times New Roman"/>
                <a:cs typeface="Times New Roman"/>
              </a:rPr>
              <a:t> </a:t>
            </a:r>
            <a:r>
              <a:rPr dirty="0" sz="1200" spc="-5">
                <a:latin typeface="Times New Roman"/>
                <a:cs typeface="Times New Roman"/>
              </a:rPr>
              <a:t>этой</a:t>
            </a:r>
            <a:r>
              <a:rPr dirty="0" sz="1200" spc="-45">
                <a:latin typeface="Times New Roman"/>
                <a:cs typeface="Times New Roman"/>
              </a:rPr>
              <a:t> </a:t>
            </a:r>
            <a:r>
              <a:rPr dirty="0" sz="1200" spc="-5">
                <a:latin typeface="Times New Roman"/>
                <a:cs typeface="Times New Roman"/>
              </a:rPr>
              <a:t>группе. Вне</a:t>
            </a:r>
            <a:r>
              <a:rPr dirty="0" sz="1200" spc="-20">
                <a:latin typeface="Times New Roman"/>
                <a:cs typeface="Times New Roman"/>
              </a:rPr>
              <a:t> </a:t>
            </a:r>
            <a:r>
              <a:rPr dirty="0" sz="1200" spc="-5">
                <a:latin typeface="Times New Roman"/>
                <a:cs typeface="Times New Roman"/>
              </a:rPr>
              <a:t>зависимости</a:t>
            </a:r>
            <a:r>
              <a:rPr dirty="0" sz="1200" spc="-10">
                <a:latin typeface="Times New Roman"/>
                <a:cs typeface="Times New Roman"/>
              </a:rPr>
              <a:t> </a:t>
            </a:r>
            <a:r>
              <a:rPr dirty="0" sz="1200">
                <a:latin typeface="Times New Roman"/>
                <a:cs typeface="Times New Roman"/>
              </a:rPr>
              <a:t>от </a:t>
            </a:r>
            <a:r>
              <a:rPr dirty="0" sz="1200" spc="-285">
                <a:latin typeface="Times New Roman"/>
                <a:cs typeface="Times New Roman"/>
              </a:rPr>
              <a:t> </a:t>
            </a:r>
            <a:r>
              <a:rPr dirty="0" sz="1200">
                <a:latin typeface="Times New Roman"/>
                <a:cs typeface="Times New Roman"/>
              </a:rPr>
              <a:t>того,</a:t>
            </a:r>
            <a:r>
              <a:rPr dirty="0" sz="1200" spc="-25">
                <a:latin typeface="Times New Roman"/>
                <a:cs typeface="Times New Roman"/>
              </a:rPr>
              <a:t> </a:t>
            </a:r>
            <a:r>
              <a:rPr dirty="0" sz="1200">
                <a:latin typeface="Times New Roman"/>
                <a:cs typeface="Times New Roman"/>
              </a:rPr>
              <a:t>кто</a:t>
            </a:r>
            <a:r>
              <a:rPr dirty="0" sz="1200" spc="-25">
                <a:latin typeface="Times New Roman"/>
                <a:cs typeface="Times New Roman"/>
              </a:rPr>
              <a:t> </a:t>
            </a:r>
            <a:r>
              <a:rPr dirty="0" sz="1200" spc="-5">
                <a:latin typeface="Times New Roman"/>
                <a:cs typeface="Times New Roman"/>
              </a:rPr>
              <a:t>проводит</a:t>
            </a:r>
            <a:r>
              <a:rPr dirty="0" sz="1200" spc="-35">
                <a:latin typeface="Times New Roman"/>
                <a:cs typeface="Times New Roman"/>
              </a:rPr>
              <a:t> </a:t>
            </a:r>
            <a:r>
              <a:rPr dirty="0" sz="1200" spc="-5">
                <a:latin typeface="Times New Roman"/>
                <a:cs typeface="Times New Roman"/>
              </a:rPr>
              <a:t>занятия,</a:t>
            </a:r>
            <a:r>
              <a:rPr dirty="0" sz="1200" spc="-35">
                <a:latin typeface="Times New Roman"/>
                <a:cs typeface="Times New Roman"/>
              </a:rPr>
              <a:t> </a:t>
            </a:r>
            <a:r>
              <a:rPr dirty="0" sz="1200" spc="-5">
                <a:latin typeface="Times New Roman"/>
                <a:cs typeface="Times New Roman"/>
              </a:rPr>
              <a:t>организатором</a:t>
            </a:r>
            <a:r>
              <a:rPr dirty="0" sz="1200" spc="-10">
                <a:latin typeface="Times New Roman"/>
                <a:cs typeface="Times New Roman"/>
              </a:rPr>
              <a:t> </a:t>
            </a:r>
            <a:r>
              <a:rPr dirty="0" sz="1200" spc="-5">
                <a:latin typeface="Times New Roman"/>
                <a:cs typeface="Times New Roman"/>
              </a:rPr>
              <a:t>его</a:t>
            </a:r>
            <a:r>
              <a:rPr dirty="0" sz="1200" spc="-20">
                <a:latin typeface="Times New Roman"/>
                <a:cs typeface="Times New Roman"/>
              </a:rPr>
              <a:t> </a:t>
            </a:r>
            <a:r>
              <a:rPr dirty="0" sz="1200" spc="-5">
                <a:latin typeface="Times New Roman"/>
                <a:cs typeface="Times New Roman"/>
              </a:rPr>
              <a:t>будет</a:t>
            </a:r>
            <a:r>
              <a:rPr dirty="0" sz="1200" spc="50">
                <a:latin typeface="Times New Roman"/>
                <a:cs typeface="Times New Roman"/>
              </a:rPr>
              <a:t> </a:t>
            </a:r>
            <a:r>
              <a:rPr dirty="0" sz="1200">
                <a:latin typeface="Times New Roman"/>
                <a:cs typeface="Times New Roman"/>
              </a:rPr>
              <a:t>в</a:t>
            </a:r>
            <a:r>
              <a:rPr dirty="0" sz="1200" spc="-15">
                <a:latin typeface="Times New Roman"/>
                <a:cs typeface="Times New Roman"/>
              </a:rPr>
              <a:t> </a:t>
            </a:r>
            <a:r>
              <a:rPr dirty="0" sz="1200">
                <a:latin typeface="Times New Roman"/>
                <a:cs typeface="Times New Roman"/>
              </a:rPr>
              <a:t>любом </a:t>
            </a:r>
            <a:r>
              <a:rPr dirty="0" sz="1200" spc="-5">
                <a:latin typeface="Times New Roman"/>
                <a:cs typeface="Times New Roman"/>
              </a:rPr>
              <a:t>случае</a:t>
            </a:r>
            <a:r>
              <a:rPr dirty="0" sz="1200" spc="50">
                <a:latin typeface="Times New Roman"/>
                <a:cs typeface="Times New Roman"/>
              </a:rPr>
              <a:t> </a:t>
            </a:r>
            <a:r>
              <a:rPr dirty="0" sz="1200" spc="-5">
                <a:latin typeface="Times New Roman"/>
                <a:cs typeface="Times New Roman"/>
              </a:rPr>
              <a:t>воспитатель.</a:t>
            </a:r>
            <a:endParaRPr sz="1200">
              <a:latin typeface="Times New Roman"/>
              <a:cs typeface="Times New Roman"/>
            </a:endParaRPr>
          </a:p>
          <a:p>
            <a:pPr marL="12700">
              <a:lnSpc>
                <a:spcPts val="1435"/>
              </a:lnSpc>
            </a:pPr>
            <a:r>
              <a:rPr dirty="0" sz="1200" spc="-5">
                <a:latin typeface="Times New Roman"/>
                <a:cs typeface="Times New Roman"/>
              </a:rPr>
              <a:t>Работа</a:t>
            </a:r>
            <a:r>
              <a:rPr dirty="0" sz="1200" spc="-20">
                <a:latin typeface="Times New Roman"/>
                <a:cs typeface="Times New Roman"/>
              </a:rPr>
              <a:t> </a:t>
            </a:r>
            <a:r>
              <a:rPr dirty="0" sz="1200" spc="-5">
                <a:latin typeface="Times New Roman"/>
                <a:cs typeface="Times New Roman"/>
              </a:rPr>
              <a:t>может</a:t>
            </a:r>
            <a:r>
              <a:rPr dirty="0" sz="1200" spc="-20">
                <a:latin typeface="Times New Roman"/>
                <a:cs typeface="Times New Roman"/>
              </a:rPr>
              <a:t> </a:t>
            </a:r>
            <a:r>
              <a:rPr dirty="0" sz="1200">
                <a:latin typeface="Times New Roman"/>
                <a:cs typeface="Times New Roman"/>
              </a:rPr>
              <a:t>быть</a:t>
            </a:r>
            <a:r>
              <a:rPr dirty="0" sz="1200" spc="10">
                <a:latin typeface="Times New Roman"/>
                <a:cs typeface="Times New Roman"/>
              </a:rPr>
              <a:t> </a:t>
            </a:r>
            <a:r>
              <a:rPr dirty="0" sz="1200" spc="-5">
                <a:latin typeface="Times New Roman"/>
                <a:cs typeface="Times New Roman"/>
              </a:rPr>
              <a:t>расписана</a:t>
            </a:r>
            <a:r>
              <a:rPr dirty="0" sz="1200" spc="-10">
                <a:latin typeface="Times New Roman"/>
                <a:cs typeface="Times New Roman"/>
              </a:rPr>
              <a:t> </a:t>
            </a:r>
            <a:r>
              <a:rPr dirty="0" sz="1200">
                <a:latin typeface="Times New Roman"/>
                <a:cs typeface="Times New Roman"/>
              </a:rPr>
              <a:t>в</a:t>
            </a:r>
            <a:r>
              <a:rPr dirty="0" sz="1200" spc="-20">
                <a:latin typeface="Times New Roman"/>
                <a:cs typeface="Times New Roman"/>
              </a:rPr>
              <a:t> </a:t>
            </a:r>
            <a:r>
              <a:rPr dirty="0" sz="1200" spc="-5">
                <a:latin typeface="Times New Roman"/>
                <a:cs typeface="Times New Roman"/>
              </a:rPr>
              <a:t>различных</a:t>
            </a:r>
            <a:r>
              <a:rPr dirty="0" sz="1200">
                <a:latin typeface="Times New Roman"/>
                <a:cs typeface="Times New Roman"/>
              </a:rPr>
              <a:t> </a:t>
            </a:r>
            <a:r>
              <a:rPr dirty="0" sz="1200" spc="-5">
                <a:latin typeface="Times New Roman"/>
                <a:cs typeface="Times New Roman"/>
              </a:rPr>
              <a:t>формах</a:t>
            </a:r>
            <a:r>
              <a:rPr dirty="0" sz="1200" spc="15">
                <a:latin typeface="Times New Roman"/>
                <a:cs typeface="Times New Roman"/>
              </a:rPr>
              <a:t> </a:t>
            </a:r>
            <a:r>
              <a:rPr dirty="0" u="sng" sz="1200" spc="-5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проведения</a:t>
            </a:r>
            <a:r>
              <a:rPr dirty="0" sz="1200" spc="-5">
                <a:latin typeface="Times New Roman"/>
                <a:cs typeface="Times New Roman"/>
              </a:rPr>
              <a:t>:</a:t>
            </a:r>
            <a:endParaRPr sz="1200">
              <a:latin typeface="Times New Roman"/>
              <a:cs typeface="Times New Roman"/>
            </a:endParaRPr>
          </a:p>
          <a:p>
            <a:pPr marL="104139" indent="-91440">
              <a:lnSpc>
                <a:spcPts val="1435"/>
              </a:lnSpc>
              <a:buChar char="•"/>
              <a:tabLst>
                <a:tab pos="104139" algn="l"/>
              </a:tabLst>
            </a:pPr>
            <a:r>
              <a:rPr dirty="0" sz="1200" spc="-5">
                <a:latin typeface="Times New Roman"/>
                <a:cs typeface="Times New Roman"/>
              </a:rPr>
              <a:t>родительские</a:t>
            </a:r>
            <a:r>
              <a:rPr dirty="0" sz="1200" spc="-30">
                <a:latin typeface="Times New Roman"/>
                <a:cs typeface="Times New Roman"/>
              </a:rPr>
              <a:t> </a:t>
            </a:r>
            <a:r>
              <a:rPr dirty="0" sz="1200" spc="-5">
                <a:latin typeface="Times New Roman"/>
                <a:cs typeface="Times New Roman"/>
              </a:rPr>
              <a:t>собрания,</a:t>
            </a:r>
            <a:endParaRPr sz="1200">
              <a:latin typeface="Times New Roman"/>
              <a:cs typeface="Times New Roman"/>
            </a:endParaRPr>
          </a:p>
          <a:p>
            <a:pPr marL="104139" indent="-91440">
              <a:lnSpc>
                <a:spcPct val="100000"/>
              </a:lnSpc>
              <a:buChar char="•"/>
              <a:tabLst>
                <a:tab pos="104139" algn="l"/>
              </a:tabLst>
            </a:pPr>
            <a:r>
              <a:rPr dirty="0" sz="1200">
                <a:latin typeface="Times New Roman"/>
                <a:cs typeface="Times New Roman"/>
              </a:rPr>
              <a:t>к</a:t>
            </a:r>
            <a:r>
              <a:rPr dirty="0" sz="1200" spc="-15">
                <a:latin typeface="Times New Roman"/>
                <a:cs typeface="Times New Roman"/>
              </a:rPr>
              <a:t>о</a:t>
            </a:r>
            <a:r>
              <a:rPr dirty="0" sz="1200">
                <a:latin typeface="Times New Roman"/>
                <a:cs typeface="Times New Roman"/>
              </a:rPr>
              <a:t>н</a:t>
            </a:r>
            <a:r>
              <a:rPr dirty="0" sz="1200" spc="-5">
                <a:latin typeface="Times New Roman"/>
                <a:cs typeface="Times New Roman"/>
              </a:rPr>
              <a:t>с</a:t>
            </a:r>
            <a:r>
              <a:rPr dirty="0" sz="1200" spc="-40">
                <a:latin typeface="Times New Roman"/>
                <a:cs typeface="Times New Roman"/>
              </a:rPr>
              <a:t>у</a:t>
            </a:r>
            <a:r>
              <a:rPr dirty="0" sz="1200">
                <a:latin typeface="Times New Roman"/>
                <a:cs typeface="Times New Roman"/>
              </a:rPr>
              <a:t>льт</a:t>
            </a:r>
            <a:r>
              <a:rPr dirty="0" sz="1200" spc="-20">
                <a:latin typeface="Times New Roman"/>
                <a:cs typeface="Times New Roman"/>
              </a:rPr>
              <a:t>а</a:t>
            </a:r>
            <a:r>
              <a:rPr dirty="0" sz="1200">
                <a:latin typeface="Times New Roman"/>
                <a:cs typeface="Times New Roman"/>
              </a:rPr>
              <a:t>ц</a:t>
            </a:r>
            <a:r>
              <a:rPr dirty="0" sz="1200" spc="-10">
                <a:latin typeface="Times New Roman"/>
                <a:cs typeface="Times New Roman"/>
              </a:rPr>
              <a:t>и</a:t>
            </a:r>
            <a:r>
              <a:rPr dirty="0" sz="1200">
                <a:latin typeface="Times New Roman"/>
                <a:cs typeface="Times New Roman"/>
              </a:rPr>
              <a:t>и</a:t>
            </a:r>
            <a:r>
              <a:rPr dirty="0" sz="1200" spc="-60">
                <a:latin typeface="Times New Roman"/>
                <a:cs typeface="Times New Roman"/>
              </a:rPr>
              <a:t> </a:t>
            </a:r>
            <a:r>
              <a:rPr dirty="0" sz="1200">
                <a:latin typeface="Times New Roman"/>
                <a:cs typeface="Times New Roman"/>
              </a:rPr>
              <a:t>(</a:t>
            </a:r>
            <a:r>
              <a:rPr dirty="0" sz="1200" spc="-10">
                <a:latin typeface="Times New Roman"/>
                <a:cs typeface="Times New Roman"/>
              </a:rPr>
              <a:t>и</a:t>
            </a:r>
            <a:r>
              <a:rPr dirty="0" sz="1200">
                <a:latin typeface="Times New Roman"/>
                <a:cs typeface="Times New Roman"/>
              </a:rPr>
              <a:t>нд</a:t>
            </a:r>
            <a:r>
              <a:rPr dirty="0" sz="1200" spc="5">
                <a:latin typeface="Times New Roman"/>
                <a:cs typeface="Times New Roman"/>
              </a:rPr>
              <a:t>и</a:t>
            </a:r>
            <a:r>
              <a:rPr dirty="0" sz="1200" spc="-15">
                <a:latin typeface="Times New Roman"/>
                <a:cs typeface="Times New Roman"/>
              </a:rPr>
              <a:t>в</a:t>
            </a:r>
            <a:r>
              <a:rPr dirty="0" sz="1200">
                <a:latin typeface="Times New Roman"/>
                <a:cs typeface="Times New Roman"/>
              </a:rPr>
              <a:t>и</a:t>
            </a:r>
            <a:r>
              <a:rPr dirty="0" sz="1200" spc="-15">
                <a:latin typeface="Times New Roman"/>
                <a:cs typeface="Times New Roman"/>
              </a:rPr>
              <a:t>д</a:t>
            </a:r>
            <a:r>
              <a:rPr dirty="0" sz="1200" spc="-25">
                <a:latin typeface="Times New Roman"/>
                <a:cs typeface="Times New Roman"/>
              </a:rPr>
              <a:t>у</a:t>
            </a:r>
            <a:r>
              <a:rPr dirty="0" sz="1200" spc="5">
                <a:latin typeface="Times New Roman"/>
                <a:cs typeface="Times New Roman"/>
              </a:rPr>
              <a:t>а</a:t>
            </a:r>
            <a:r>
              <a:rPr dirty="0" sz="1200">
                <a:latin typeface="Times New Roman"/>
                <a:cs typeface="Times New Roman"/>
              </a:rPr>
              <a:t>льны</a:t>
            </a:r>
            <a:r>
              <a:rPr dirty="0" sz="1200" spc="-10">
                <a:latin typeface="Times New Roman"/>
                <a:cs typeface="Times New Roman"/>
              </a:rPr>
              <a:t>е</a:t>
            </a:r>
            <a:r>
              <a:rPr dirty="0" sz="1200">
                <a:latin typeface="Times New Roman"/>
                <a:cs typeface="Times New Roman"/>
              </a:rPr>
              <a:t>,</a:t>
            </a:r>
            <a:r>
              <a:rPr dirty="0" sz="1200" spc="-65">
                <a:latin typeface="Times New Roman"/>
                <a:cs typeface="Times New Roman"/>
              </a:rPr>
              <a:t> </a:t>
            </a:r>
            <a:r>
              <a:rPr dirty="0" sz="1200" spc="-5">
                <a:latin typeface="Times New Roman"/>
                <a:cs typeface="Times New Roman"/>
              </a:rPr>
              <a:t>г</a:t>
            </a:r>
            <a:r>
              <a:rPr dirty="0" sz="1200" spc="20">
                <a:latin typeface="Times New Roman"/>
                <a:cs typeface="Times New Roman"/>
              </a:rPr>
              <a:t>р</a:t>
            </a:r>
            <a:r>
              <a:rPr dirty="0" sz="1200" spc="-25">
                <a:latin typeface="Times New Roman"/>
                <a:cs typeface="Times New Roman"/>
              </a:rPr>
              <a:t>у</a:t>
            </a:r>
            <a:r>
              <a:rPr dirty="0" sz="1200">
                <a:latin typeface="Times New Roman"/>
                <a:cs typeface="Times New Roman"/>
              </a:rPr>
              <a:t>ппов</a:t>
            </a:r>
            <a:r>
              <a:rPr dirty="0" sz="1200" spc="-5">
                <a:latin typeface="Times New Roman"/>
                <a:cs typeface="Times New Roman"/>
              </a:rPr>
              <a:t>ые</a:t>
            </a:r>
            <a:r>
              <a:rPr dirty="0" sz="1200">
                <a:latin typeface="Times New Roman"/>
                <a:cs typeface="Times New Roman"/>
              </a:rPr>
              <a:t>,</a:t>
            </a:r>
            <a:endParaRPr sz="1200">
              <a:latin typeface="Times New Roman"/>
              <a:cs typeface="Times New Roman"/>
            </a:endParaRPr>
          </a:p>
          <a:p>
            <a:pPr marL="104139" indent="-91440">
              <a:lnSpc>
                <a:spcPct val="100000"/>
              </a:lnSpc>
              <a:buChar char="•"/>
              <a:tabLst>
                <a:tab pos="104139" algn="l"/>
              </a:tabLst>
            </a:pPr>
            <a:r>
              <a:rPr dirty="0" sz="1200" spc="-5">
                <a:latin typeface="Times New Roman"/>
                <a:cs typeface="Times New Roman"/>
              </a:rPr>
              <a:t>семинары-практикумы,</a:t>
            </a:r>
            <a:endParaRPr sz="1200">
              <a:latin typeface="Times New Roman"/>
              <a:cs typeface="Times New Roman"/>
            </a:endParaRPr>
          </a:p>
          <a:p>
            <a:pPr marL="104139" indent="-91440">
              <a:lnSpc>
                <a:spcPct val="100000"/>
              </a:lnSpc>
              <a:spcBef>
                <a:spcPts val="5"/>
              </a:spcBef>
              <a:buChar char="•"/>
              <a:tabLst>
                <a:tab pos="104139" algn="l"/>
              </a:tabLst>
            </a:pPr>
            <a:r>
              <a:rPr dirty="0" sz="1200" spc="-5">
                <a:latin typeface="Times New Roman"/>
                <a:cs typeface="Times New Roman"/>
              </a:rPr>
              <a:t>тематические</a:t>
            </a:r>
            <a:r>
              <a:rPr dirty="0" sz="1200" spc="-20">
                <a:latin typeface="Times New Roman"/>
                <a:cs typeface="Times New Roman"/>
              </a:rPr>
              <a:t> </a:t>
            </a:r>
            <a:r>
              <a:rPr dirty="0" sz="1200" spc="-5">
                <a:latin typeface="Times New Roman"/>
                <a:cs typeface="Times New Roman"/>
              </a:rPr>
              <a:t>выставки,</a:t>
            </a:r>
            <a:endParaRPr sz="1200">
              <a:latin typeface="Times New Roman"/>
              <a:cs typeface="Times New Roman"/>
            </a:endParaRPr>
          </a:p>
          <a:p>
            <a:pPr marL="104139" indent="-91440">
              <a:lnSpc>
                <a:spcPct val="100000"/>
              </a:lnSpc>
              <a:buChar char="•"/>
              <a:tabLst>
                <a:tab pos="104139" algn="l"/>
              </a:tabLst>
            </a:pPr>
            <a:r>
              <a:rPr dirty="0" sz="1200" spc="-5">
                <a:latin typeface="Times New Roman"/>
                <a:cs typeface="Times New Roman"/>
              </a:rPr>
              <a:t>эпизодические</a:t>
            </a:r>
            <a:r>
              <a:rPr dirty="0" sz="1200" spc="-45">
                <a:latin typeface="Times New Roman"/>
                <a:cs typeface="Times New Roman"/>
              </a:rPr>
              <a:t> </a:t>
            </a:r>
            <a:r>
              <a:rPr dirty="0" sz="1200" spc="-5">
                <a:latin typeface="Times New Roman"/>
                <a:cs typeface="Times New Roman"/>
              </a:rPr>
              <a:t>беседы</a:t>
            </a:r>
            <a:r>
              <a:rPr dirty="0" sz="1200" spc="10">
                <a:latin typeface="Times New Roman"/>
                <a:cs typeface="Times New Roman"/>
              </a:rPr>
              <a:t> </a:t>
            </a:r>
            <a:r>
              <a:rPr dirty="0" sz="1200">
                <a:latin typeface="Times New Roman"/>
                <a:cs typeface="Times New Roman"/>
              </a:rPr>
              <a:t>с</a:t>
            </a:r>
            <a:r>
              <a:rPr dirty="0" sz="1200" spc="-40">
                <a:latin typeface="Times New Roman"/>
                <a:cs typeface="Times New Roman"/>
              </a:rPr>
              <a:t> </a:t>
            </a:r>
            <a:r>
              <a:rPr dirty="0" sz="1200">
                <a:latin typeface="Times New Roman"/>
                <a:cs typeface="Times New Roman"/>
              </a:rPr>
              <a:t>родителями,</a:t>
            </a:r>
            <a:endParaRPr sz="1200">
              <a:latin typeface="Times New Roman"/>
              <a:cs typeface="Times New Roman"/>
            </a:endParaRPr>
          </a:p>
          <a:p>
            <a:pPr marL="104139" indent="-91440">
              <a:lnSpc>
                <a:spcPct val="100000"/>
              </a:lnSpc>
              <a:spcBef>
                <a:spcPts val="10"/>
              </a:spcBef>
              <a:buChar char="•"/>
              <a:tabLst>
                <a:tab pos="104139" algn="l"/>
              </a:tabLst>
            </a:pPr>
            <a:r>
              <a:rPr dirty="0" sz="1200" spc="-5">
                <a:latin typeface="Times New Roman"/>
                <a:cs typeface="Times New Roman"/>
              </a:rPr>
              <a:t>клубы</a:t>
            </a:r>
            <a:r>
              <a:rPr dirty="0" sz="1200" spc="10">
                <a:latin typeface="Times New Roman"/>
                <a:cs typeface="Times New Roman"/>
              </a:rPr>
              <a:t> </a:t>
            </a:r>
            <a:r>
              <a:rPr dirty="0" sz="1200">
                <a:latin typeface="Times New Roman"/>
                <a:cs typeface="Times New Roman"/>
              </a:rPr>
              <a:t>по</a:t>
            </a:r>
            <a:r>
              <a:rPr dirty="0" sz="1200" spc="-50">
                <a:latin typeface="Times New Roman"/>
                <a:cs typeface="Times New Roman"/>
              </a:rPr>
              <a:t> </a:t>
            </a:r>
            <a:r>
              <a:rPr dirty="0" sz="1200" spc="-5">
                <a:latin typeface="Times New Roman"/>
                <a:cs typeface="Times New Roman"/>
              </a:rPr>
              <a:t>интересам,</a:t>
            </a:r>
            <a:endParaRPr sz="1200">
              <a:latin typeface="Times New Roman"/>
              <a:cs typeface="Times New Roman"/>
            </a:endParaRPr>
          </a:p>
          <a:p>
            <a:pPr marL="104139" indent="-91440">
              <a:lnSpc>
                <a:spcPct val="100000"/>
              </a:lnSpc>
              <a:buChar char="•"/>
              <a:tabLst>
                <a:tab pos="104139" algn="l"/>
              </a:tabLst>
            </a:pPr>
            <a:r>
              <a:rPr dirty="0" sz="1200" spc="-5">
                <a:latin typeface="Times New Roman"/>
                <a:cs typeface="Times New Roman"/>
              </a:rPr>
              <a:t>совместные праздники,</a:t>
            </a:r>
            <a:endParaRPr sz="1200">
              <a:latin typeface="Times New Roman"/>
              <a:cs typeface="Times New Roman"/>
            </a:endParaRPr>
          </a:p>
          <a:p>
            <a:pPr marL="104139" indent="-91440">
              <a:lnSpc>
                <a:spcPct val="100000"/>
              </a:lnSpc>
              <a:buChar char="•"/>
              <a:tabLst>
                <a:tab pos="104139" algn="l"/>
              </a:tabLst>
            </a:pPr>
            <a:r>
              <a:rPr dirty="0" sz="1200" spc="-5">
                <a:latin typeface="Times New Roman"/>
                <a:cs typeface="Times New Roman"/>
              </a:rPr>
              <a:t>развлечения</a:t>
            </a:r>
            <a:r>
              <a:rPr dirty="0" sz="1200" spc="-65">
                <a:latin typeface="Times New Roman"/>
                <a:cs typeface="Times New Roman"/>
              </a:rPr>
              <a:t> </a:t>
            </a:r>
            <a:r>
              <a:rPr dirty="0" sz="1200">
                <a:latin typeface="Times New Roman"/>
                <a:cs typeface="Times New Roman"/>
              </a:rPr>
              <a:t>и</a:t>
            </a:r>
            <a:r>
              <a:rPr dirty="0" sz="1200" spc="-55">
                <a:latin typeface="Times New Roman"/>
                <a:cs typeface="Times New Roman"/>
              </a:rPr>
              <a:t> </a:t>
            </a:r>
            <a:r>
              <a:rPr dirty="0" sz="1200" spc="-5">
                <a:latin typeface="Times New Roman"/>
                <a:cs typeface="Times New Roman"/>
              </a:rPr>
              <a:t>досуги,</a:t>
            </a:r>
            <a:endParaRPr sz="1200">
              <a:latin typeface="Times New Roman"/>
              <a:cs typeface="Times New Roman"/>
            </a:endParaRPr>
          </a:p>
          <a:p>
            <a:pPr marL="104139" indent="-91440">
              <a:lnSpc>
                <a:spcPct val="100000"/>
              </a:lnSpc>
              <a:buChar char="•"/>
              <a:tabLst>
                <a:tab pos="104139" algn="l"/>
              </a:tabLst>
            </a:pPr>
            <a:r>
              <a:rPr dirty="0" sz="1200" spc="-5">
                <a:latin typeface="Times New Roman"/>
                <a:cs typeface="Times New Roman"/>
              </a:rPr>
              <a:t>анкетирование,</a:t>
            </a:r>
            <a:endParaRPr sz="1200">
              <a:latin typeface="Times New Roman"/>
              <a:cs typeface="Times New Roman"/>
            </a:endParaRPr>
          </a:p>
          <a:p>
            <a:pPr marL="104139" indent="-91440">
              <a:lnSpc>
                <a:spcPct val="100000"/>
              </a:lnSpc>
              <a:buChar char="•"/>
              <a:tabLst>
                <a:tab pos="104139" algn="l"/>
              </a:tabLst>
            </a:pPr>
            <a:r>
              <a:rPr dirty="0" sz="1200" spc="-5">
                <a:latin typeface="Times New Roman"/>
                <a:cs typeface="Times New Roman"/>
              </a:rPr>
              <a:t>родительские</a:t>
            </a:r>
            <a:r>
              <a:rPr dirty="0" sz="1200" spc="-10">
                <a:latin typeface="Times New Roman"/>
                <a:cs typeface="Times New Roman"/>
              </a:rPr>
              <a:t> </a:t>
            </a:r>
            <a:r>
              <a:rPr dirty="0" sz="1200" spc="-5">
                <a:latin typeface="Times New Roman"/>
                <a:cs typeface="Times New Roman"/>
              </a:rPr>
              <a:t>посиделки,</a:t>
            </a:r>
            <a:r>
              <a:rPr dirty="0" sz="1200" spc="-25">
                <a:latin typeface="Times New Roman"/>
                <a:cs typeface="Times New Roman"/>
              </a:rPr>
              <a:t> </a:t>
            </a:r>
            <a:r>
              <a:rPr dirty="0" sz="1200" spc="-5">
                <a:latin typeface="Times New Roman"/>
                <a:cs typeface="Times New Roman"/>
              </a:rPr>
              <a:t>тренинги</a:t>
            </a:r>
            <a:endParaRPr sz="1200">
              <a:latin typeface="Times New Roman"/>
              <a:cs typeface="Times New Roman"/>
            </a:endParaRPr>
          </a:p>
          <a:p>
            <a:pPr marL="104139" indent="-91440">
              <a:lnSpc>
                <a:spcPct val="100000"/>
              </a:lnSpc>
              <a:spcBef>
                <a:spcPts val="5"/>
              </a:spcBef>
              <a:buChar char="•"/>
              <a:tabLst>
                <a:tab pos="104139" algn="l"/>
              </a:tabLst>
            </a:pPr>
            <a:r>
              <a:rPr dirty="0" sz="1200" spc="-5">
                <a:latin typeface="Times New Roman"/>
                <a:cs typeface="Times New Roman"/>
              </a:rPr>
              <a:t>экскурсии,</a:t>
            </a:r>
            <a:endParaRPr sz="1200">
              <a:latin typeface="Times New Roman"/>
              <a:cs typeface="Times New Roman"/>
            </a:endParaRPr>
          </a:p>
          <a:p>
            <a:pPr marL="104139" indent="-91440">
              <a:lnSpc>
                <a:spcPct val="100000"/>
              </a:lnSpc>
              <a:buChar char="•"/>
              <a:tabLst>
                <a:tab pos="104139" algn="l"/>
              </a:tabLst>
            </a:pPr>
            <a:r>
              <a:rPr dirty="0" sz="1200" spc="-5">
                <a:latin typeface="Times New Roman"/>
                <a:cs typeface="Times New Roman"/>
              </a:rPr>
              <a:t>туристические</a:t>
            </a:r>
            <a:r>
              <a:rPr dirty="0" sz="1200" spc="-60">
                <a:latin typeface="Times New Roman"/>
                <a:cs typeface="Times New Roman"/>
              </a:rPr>
              <a:t> </a:t>
            </a:r>
            <a:r>
              <a:rPr dirty="0" sz="1200">
                <a:latin typeface="Times New Roman"/>
                <a:cs typeface="Times New Roman"/>
              </a:rPr>
              <a:t>походы,</a:t>
            </a:r>
            <a:endParaRPr sz="1200">
              <a:latin typeface="Times New Roman"/>
              <a:cs typeface="Times New Roman"/>
            </a:endParaRPr>
          </a:p>
          <a:p>
            <a:pPr marL="104139" indent="-91440">
              <a:lnSpc>
                <a:spcPct val="100000"/>
              </a:lnSpc>
              <a:buChar char="•"/>
              <a:tabLst>
                <a:tab pos="104139" algn="l"/>
              </a:tabLst>
            </a:pPr>
            <a:r>
              <a:rPr dirty="0" sz="1200" spc="-5">
                <a:latin typeface="Times New Roman"/>
                <a:cs typeface="Times New Roman"/>
              </a:rPr>
              <a:t>участие</a:t>
            </a:r>
            <a:r>
              <a:rPr dirty="0" sz="1200" spc="25">
                <a:latin typeface="Times New Roman"/>
                <a:cs typeface="Times New Roman"/>
              </a:rPr>
              <a:t> </a:t>
            </a:r>
            <a:r>
              <a:rPr dirty="0" sz="1200" spc="-5">
                <a:latin typeface="Times New Roman"/>
                <a:cs typeface="Times New Roman"/>
              </a:rPr>
              <a:t>родителей</a:t>
            </a:r>
            <a:r>
              <a:rPr dirty="0" sz="1200" spc="-25">
                <a:latin typeface="Times New Roman"/>
                <a:cs typeface="Times New Roman"/>
              </a:rPr>
              <a:t> </a:t>
            </a:r>
            <a:r>
              <a:rPr dirty="0" sz="1200">
                <a:latin typeface="Times New Roman"/>
                <a:cs typeface="Times New Roman"/>
              </a:rPr>
              <a:t>в</a:t>
            </a:r>
            <a:r>
              <a:rPr dirty="0" sz="1200" spc="-35">
                <a:latin typeface="Times New Roman"/>
                <a:cs typeface="Times New Roman"/>
              </a:rPr>
              <a:t> </a:t>
            </a:r>
            <a:r>
              <a:rPr dirty="0" sz="1200" spc="-5">
                <a:latin typeface="Times New Roman"/>
                <a:cs typeface="Times New Roman"/>
              </a:rPr>
              <a:t>общественной</a:t>
            </a:r>
            <a:r>
              <a:rPr dirty="0" sz="1200" spc="5">
                <a:latin typeface="Times New Roman"/>
                <a:cs typeface="Times New Roman"/>
              </a:rPr>
              <a:t> </a:t>
            </a:r>
            <a:r>
              <a:rPr dirty="0" sz="1200" spc="-5">
                <a:latin typeface="Times New Roman"/>
                <a:cs typeface="Times New Roman"/>
              </a:rPr>
              <a:t>жизни</a:t>
            </a:r>
            <a:r>
              <a:rPr dirty="0" sz="1200" spc="-60">
                <a:latin typeface="Times New Roman"/>
                <a:cs typeface="Times New Roman"/>
              </a:rPr>
              <a:t> </a:t>
            </a:r>
            <a:r>
              <a:rPr dirty="0" sz="1200" spc="-5">
                <a:latin typeface="Times New Roman"/>
                <a:cs typeface="Times New Roman"/>
              </a:rPr>
              <a:t>группы</a:t>
            </a:r>
            <a:r>
              <a:rPr dirty="0" sz="1200" spc="-10">
                <a:latin typeface="Times New Roman"/>
                <a:cs typeface="Times New Roman"/>
              </a:rPr>
              <a:t> </a:t>
            </a:r>
            <a:r>
              <a:rPr dirty="0" sz="1200">
                <a:latin typeface="Times New Roman"/>
                <a:cs typeface="Times New Roman"/>
              </a:rPr>
              <a:t>и</a:t>
            </a:r>
            <a:r>
              <a:rPr dirty="0" sz="1200" spc="-35">
                <a:latin typeface="Times New Roman"/>
                <a:cs typeface="Times New Roman"/>
              </a:rPr>
              <a:t> </a:t>
            </a:r>
            <a:r>
              <a:rPr dirty="0" sz="1200" spc="-5">
                <a:latin typeface="Times New Roman"/>
                <a:cs typeface="Times New Roman"/>
              </a:rPr>
              <a:t>прочее.</a:t>
            </a:r>
            <a:endParaRPr sz="1200">
              <a:latin typeface="Times New Roman"/>
              <a:cs typeface="Times New Roman"/>
            </a:endParaRPr>
          </a:p>
          <a:p>
            <a:pPr marL="12700" marR="863600">
              <a:lnSpc>
                <a:spcPts val="1430"/>
              </a:lnSpc>
              <a:spcBef>
                <a:spcPts val="65"/>
              </a:spcBef>
            </a:pPr>
            <a:r>
              <a:rPr dirty="0" sz="1200" spc="-5">
                <a:latin typeface="Times New Roman"/>
                <a:cs typeface="Times New Roman"/>
              </a:rPr>
              <a:t>Сколько</a:t>
            </a:r>
            <a:r>
              <a:rPr dirty="0" sz="1200" spc="-35">
                <a:latin typeface="Times New Roman"/>
                <a:cs typeface="Times New Roman"/>
              </a:rPr>
              <a:t> </a:t>
            </a:r>
            <a:r>
              <a:rPr dirty="0" sz="1200" spc="-5">
                <a:latin typeface="Times New Roman"/>
                <a:cs typeface="Times New Roman"/>
              </a:rPr>
              <a:t>мероприятий</a:t>
            </a:r>
            <a:r>
              <a:rPr dirty="0" sz="1200" spc="-75">
                <a:latin typeface="Times New Roman"/>
                <a:cs typeface="Times New Roman"/>
              </a:rPr>
              <a:t> </a:t>
            </a:r>
            <a:r>
              <a:rPr dirty="0" sz="1200" spc="-5">
                <a:latin typeface="Times New Roman"/>
                <a:cs typeface="Times New Roman"/>
              </a:rPr>
              <a:t>планировать,</a:t>
            </a:r>
            <a:r>
              <a:rPr dirty="0" sz="1200" spc="-25">
                <a:latin typeface="Times New Roman"/>
                <a:cs typeface="Times New Roman"/>
              </a:rPr>
              <a:t> </a:t>
            </a:r>
            <a:r>
              <a:rPr dirty="0" sz="1200" spc="-5">
                <a:latin typeface="Times New Roman"/>
                <a:cs typeface="Times New Roman"/>
              </a:rPr>
              <a:t>это</a:t>
            </a:r>
            <a:r>
              <a:rPr dirty="0" sz="1200" spc="-40">
                <a:latin typeface="Times New Roman"/>
                <a:cs typeface="Times New Roman"/>
              </a:rPr>
              <a:t> </a:t>
            </a:r>
            <a:r>
              <a:rPr dirty="0" sz="1200" spc="-5">
                <a:latin typeface="Times New Roman"/>
                <a:cs typeface="Times New Roman"/>
              </a:rPr>
              <a:t>каждый</a:t>
            </a:r>
            <a:r>
              <a:rPr dirty="0" sz="1200" spc="-35">
                <a:latin typeface="Times New Roman"/>
                <a:cs typeface="Times New Roman"/>
              </a:rPr>
              <a:t> </a:t>
            </a:r>
            <a:r>
              <a:rPr dirty="0" sz="1200" spc="-5">
                <a:latin typeface="Times New Roman"/>
                <a:cs typeface="Times New Roman"/>
              </a:rPr>
              <a:t>сам</a:t>
            </a:r>
            <a:r>
              <a:rPr dirty="0" sz="1200" spc="-20">
                <a:latin typeface="Times New Roman"/>
                <a:cs typeface="Times New Roman"/>
              </a:rPr>
              <a:t> </a:t>
            </a:r>
            <a:r>
              <a:rPr dirty="0" sz="1200" spc="-5">
                <a:latin typeface="Times New Roman"/>
                <a:cs typeface="Times New Roman"/>
              </a:rPr>
              <a:t>определит.</a:t>
            </a:r>
            <a:r>
              <a:rPr dirty="0" sz="1200" spc="-35">
                <a:latin typeface="Times New Roman"/>
                <a:cs typeface="Times New Roman"/>
              </a:rPr>
              <a:t> </a:t>
            </a:r>
            <a:r>
              <a:rPr dirty="0" sz="1200" spc="-5">
                <a:latin typeface="Times New Roman"/>
                <a:cs typeface="Times New Roman"/>
              </a:rPr>
              <a:t>Работа</a:t>
            </a:r>
            <a:r>
              <a:rPr dirty="0" sz="1200" spc="-30">
                <a:latin typeface="Times New Roman"/>
                <a:cs typeface="Times New Roman"/>
              </a:rPr>
              <a:t> </a:t>
            </a:r>
            <a:r>
              <a:rPr dirty="0" sz="1200">
                <a:latin typeface="Times New Roman"/>
                <a:cs typeface="Times New Roman"/>
              </a:rPr>
              <a:t>в</a:t>
            </a:r>
            <a:r>
              <a:rPr dirty="0" sz="1200" spc="-30">
                <a:latin typeface="Times New Roman"/>
                <a:cs typeface="Times New Roman"/>
              </a:rPr>
              <a:t> </a:t>
            </a:r>
            <a:r>
              <a:rPr dirty="0" sz="1200" spc="-5">
                <a:latin typeface="Times New Roman"/>
                <a:cs typeface="Times New Roman"/>
              </a:rPr>
              <a:t>детском</a:t>
            </a:r>
            <a:r>
              <a:rPr dirty="0" sz="1200" spc="-10">
                <a:latin typeface="Times New Roman"/>
                <a:cs typeface="Times New Roman"/>
              </a:rPr>
              <a:t> </a:t>
            </a:r>
            <a:r>
              <a:rPr dirty="0" sz="1200">
                <a:latin typeface="Times New Roman"/>
                <a:cs typeface="Times New Roman"/>
              </a:rPr>
              <a:t>саду</a:t>
            </a:r>
            <a:r>
              <a:rPr dirty="0" sz="1200" spc="-25">
                <a:latin typeface="Times New Roman"/>
                <a:cs typeface="Times New Roman"/>
              </a:rPr>
              <a:t> </a:t>
            </a:r>
            <a:r>
              <a:rPr dirty="0" sz="1200">
                <a:latin typeface="Times New Roman"/>
                <a:cs typeface="Times New Roman"/>
              </a:rPr>
              <a:t>с</a:t>
            </a:r>
            <a:r>
              <a:rPr dirty="0" sz="1200" spc="-35">
                <a:latin typeface="Times New Roman"/>
                <a:cs typeface="Times New Roman"/>
              </a:rPr>
              <a:t> </a:t>
            </a:r>
            <a:r>
              <a:rPr dirty="0" sz="1200">
                <a:latin typeface="Times New Roman"/>
                <a:cs typeface="Times New Roman"/>
              </a:rPr>
              <a:t>родителями</a:t>
            </a:r>
            <a:r>
              <a:rPr dirty="0" sz="1200" spc="-20">
                <a:latin typeface="Times New Roman"/>
                <a:cs typeface="Times New Roman"/>
              </a:rPr>
              <a:t> </a:t>
            </a:r>
            <a:r>
              <a:rPr dirty="0" sz="1200">
                <a:latin typeface="Times New Roman"/>
                <a:cs typeface="Times New Roman"/>
              </a:rPr>
              <a:t>должна </a:t>
            </a:r>
            <a:r>
              <a:rPr dirty="0" sz="1200" spc="-285">
                <a:latin typeface="Times New Roman"/>
                <a:cs typeface="Times New Roman"/>
              </a:rPr>
              <a:t> </a:t>
            </a:r>
            <a:r>
              <a:rPr dirty="0" sz="1200" spc="-5">
                <a:latin typeface="Times New Roman"/>
                <a:cs typeface="Times New Roman"/>
              </a:rPr>
              <a:t>планироваться</a:t>
            </a:r>
            <a:r>
              <a:rPr dirty="0" sz="1200" spc="-20">
                <a:latin typeface="Times New Roman"/>
                <a:cs typeface="Times New Roman"/>
              </a:rPr>
              <a:t> </a:t>
            </a:r>
            <a:r>
              <a:rPr dirty="0" sz="1200">
                <a:latin typeface="Times New Roman"/>
                <a:cs typeface="Times New Roman"/>
              </a:rPr>
              <a:t>в</a:t>
            </a:r>
            <a:r>
              <a:rPr dirty="0" sz="1200" spc="-15">
                <a:latin typeface="Times New Roman"/>
                <a:cs typeface="Times New Roman"/>
              </a:rPr>
              <a:t> </a:t>
            </a:r>
            <a:r>
              <a:rPr dirty="0" sz="1200" spc="-5">
                <a:latin typeface="Times New Roman"/>
                <a:cs typeface="Times New Roman"/>
              </a:rPr>
              <a:t>соответствии</a:t>
            </a:r>
            <a:r>
              <a:rPr dirty="0" sz="1200" spc="10">
                <a:latin typeface="Times New Roman"/>
                <a:cs typeface="Times New Roman"/>
              </a:rPr>
              <a:t> </a:t>
            </a:r>
            <a:r>
              <a:rPr dirty="0" sz="1200">
                <a:latin typeface="Times New Roman"/>
                <a:cs typeface="Times New Roman"/>
              </a:rPr>
              <a:t>с</a:t>
            </a:r>
            <a:r>
              <a:rPr dirty="0" sz="1200" spc="-5">
                <a:latin typeface="Times New Roman"/>
                <a:cs typeface="Times New Roman"/>
              </a:rPr>
              <a:t> годовыми задачами</a:t>
            </a:r>
            <a:r>
              <a:rPr dirty="0" sz="1200" spc="40">
                <a:latin typeface="Times New Roman"/>
                <a:cs typeface="Times New Roman"/>
              </a:rPr>
              <a:t> </a:t>
            </a:r>
            <a:r>
              <a:rPr dirty="0" sz="1200" spc="-5">
                <a:latin typeface="Times New Roman"/>
                <a:cs typeface="Times New Roman"/>
              </a:rPr>
              <a:t>учреждения.</a:t>
            </a:r>
            <a:endParaRPr sz="1200">
              <a:latin typeface="Times New Roman"/>
              <a:cs typeface="Times New Roman"/>
            </a:endParaRPr>
          </a:p>
          <a:p>
            <a:pPr marL="12700">
              <a:lnSpc>
                <a:spcPts val="1405"/>
              </a:lnSpc>
            </a:pPr>
            <a:r>
              <a:rPr dirty="0" sz="1200">
                <a:latin typeface="Arial MT"/>
                <a:cs typeface="Arial MT"/>
              </a:rPr>
              <a:t>.</a:t>
            </a:r>
            <a:endParaRPr sz="1200">
              <a:latin typeface="Arial MT"/>
              <a:cs typeface="Arial MT"/>
            </a:endParaRPr>
          </a:p>
        </p:txBody>
      </p:sp>
      <p:pic>
        <p:nvPicPr>
          <p:cNvPr id="4" name="object 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6395720" y="3329304"/>
            <a:ext cx="1768728" cy="1366520"/>
          </a:xfrm>
          <a:prstGeom prst="rect">
            <a:avLst/>
          </a:prstGeom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34925" y="0"/>
            <a:ext cx="9109075" cy="6858000"/>
            <a:chOff x="34925" y="0"/>
            <a:chExt cx="9109075" cy="6858000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34925" y="0"/>
              <a:ext cx="9109075" cy="6857998"/>
            </a:xfrm>
            <a:prstGeom prst="rect">
              <a:avLst/>
            </a:prstGeom>
          </p:spPr>
        </p:pic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3312795" y="3777615"/>
              <a:ext cx="2054860" cy="2056130"/>
            </a:xfrm>
            <a:prstGeom prst="rect">
              <a:avLst/>
            </a:prstGeom>
          </p:spPr>
        </p:pic>
      </p:grpSp>
      <p:sp>
        <p:nvSpPr>
          <p:cNvPr id="5" name="object 5"/>
          <p:cNvSpPr txBox="1">
            <a:spLocks noGrp="1"/>
          </p:cNvSpPr>
          <p:nvPr>
            <p:ph type="title"/>
          </p:nvPr>
        </p:nvSpPr>
        <p:spPr>
          <a:xfrm>
            <a:off x="1994661" y="770889"/>
            <a:ext cx="5222875" cy="330835"/>
          </a:xfrm>
          <a:prstGeom prst="rect"/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2000"/>
              <a:t>4.2. </a:t>
            </a:r>
            <a:r>
              <a:rPr dirty="0" sz="2000" spc="-5"/>
              <a:t>Протоколы</a:t>
            </a:r>
            <a:r>
              <a:rPr dirty="0" sz="2000" spc="-114"/>
              <a:t> </a:t>
            </a:r>
            <a:r>
              <a:rPr dirty="0" sz="2000" spc="-5"/>
              <a:t>родительских</a:t>
            </a:r>
            <a:r>
              <a:rPr dirty="0" sz="2000" spc="-45"/>
              <a:t> </a:t>
            </a:r>
            <a:r>
              <a:rPr dirty="0" sz="2000" spc="-5"/>
              <a:t>собраний</a:t>
            </a:r>
            <a:r>
              <a:rPr dirty="0" sz="2000" spc="-55"/>
              <a:t> </a:t>
            </a:r>
            <a:r>
              <a:rPr dirty="0" sz="2000" spc="-5"/>
              <a:t>группы.</a:t>
            </a:r>
            <a:endParaRPr sz="2000"/>
          </a:p>
        </p:txBody>
      </p:sp>
      <p:sp>
        <p:nvSpPr>
          <p:cNvPr id="6" name="object 6"/>
          <p:cNvSpPr txBox="1"/>
          <p:nvPr/>
        </p:nvSpPr>
        <p:spPr>
          <a:xfrm>
            <a:off x="642619" y="1380490"/>
            <a:ext cx="7811770" cy="1941830"/>
          </a:xfrm>
          <a:prstGeom prst="rect">
            <a:avLst/>
          </a:prstGeom>
        </p:spPr>
        <p:txBody>
          <a:bodyPr wrap="square" lIns="0" tIns="13970" rIns="0" bIns="0" rtlCol="0" vert="horz">
            <a:spAutoFit/>
          </a:bodyPr>
          <a:lstStyle/>
          <a:p>
            <a:pPr marL="12700" marR="5080">
              <a:lnSpc>
                <a:spcPct val="99500"/>
              </a:lnSpc>
              <a:spcBef>
                <a:spcPts val="110"/>
              </a:spcBef>
            </a:pPr>
            <a:r>
              <a:rPr dirty="0" sz="1800" spc="-5">
                <a:latin typeface="Times New Roman"/>
                <a:cs typeface="Times New Roman"/>
              </a:rPr>
              <a:t>Протокол</a:t>
            </a:r>
            <a:r>
              <a:rPr dirty="0" sz="1800" spc="-40">
                <a:latin typeface="Times New Roman"/>
                <a:cs typeface="Times New Roman"/>
              </a:rPr>
              <a:t> </a:t>
            </a:r>
            <a:r>
              <a:rPr dirty="0" sz="1800" spc="-5">
                <a:latin typeface="Times New Roman"/>
                <a:cs typeface="Times New Roman"/>
              </a:rPr>
              <a:t>родительских</a:t>
            </a:r>
            <a:r>
              <a:rPr dirty="0" sz="1800" spc="-65">
                <a:latin typeface="Times New Roman"/>
                <a:cs typeface="Times New Roman"/>
              </a:rPr>
              <a:t> </a:t>
            </a:r>
            <a:r>
              <a:rPr dirty="0" sz="1800" spc="-5">
                <a:latin typeface="Times New Roman"/>
                <a:cs typeface="Times New Roman"/>
              </a:rPr>
              <a:t>собраний</a:t>
            </a:r>
            <a:r>
              <a:rPr dirty="0" sz="1800" spc="-50">
                <a:latin typeface="Times New Roman"/>
                <a:cs typeface="Times New Roman"/>
              </a:rPr>
              <a:t> </a:t>
            </a:r>
            <a:r>
              <a:rPr dirty="0" sz="1800">
                <a:latin typeface="Times New Roman"/>
                <a:cs typeface="Times New Roman"/>
              </a:rPr>
              <a:t>в</a:t>
            </a:r>
            <a:r>
              <a:rPr dirty="0" sz="1800" spc="-45">
                <a:latin typeface="Times New Roman"/>
                <a:cs typeface="Times New Roman"/>
              </a:rPr>
              <a:t> </a:t>
            </a:r>
            <a:r>
              <a:rPr dirty="0" sz="1800" spc="-5">
                <a:latin typeface="Times New Roman"/>
                <a:cs typeface="Times New Roman"/>
              </a:rPr>
              <a:t>детском</a:t>
            </a:r>
            <a:r>
              <a:rPr dirty="0" sz="1800" spc="-55">
                <a:latin typeface="Times New Roman"/>
                <a:cs typeface="Times New Roman"/>
              </a:rPr>
              <a:t> </a:t>
            </a:r>
            <a:r>
              <a:rPr dirty="0" sz="1800" spc="-10">
                <a:latin typeface="Times New Roman"/>
                <a:cs typeface="Times New Roman"/>
              </a:rPr>
              <a:t>саду</a:t>
            </a:r>
            <a:r>
              <a:rPr dirty="0" sz="1800" spc="-40">
                <a:latin typeface="Times New Roman"/>
                <a:cs typeface="Times New Roman"/>
              </a:rPr>
              <a:t> </a:t>
            </a:r>
            <a:r>
              <a:rPr dirty="0" sz="1800" spc="-5">
                <a:latin typeface="Times New Roman"/>
                <a:cs typeface="Times New Roman"/>
              </a:rPr>
              <a:t>является</a:t>
            </a:r>
            <a:r>
              <a:rPr dirty="0" sz="1800" spc="-65">
                <a:latin typeface="Times New Roman"/>
                <a:cs typeface="Times New Roman"/>
              </a:rPr>
              <a:t> </a:t>
            </a:r>
            <a:r>
              <a:rPr dirty="0" sz="1800" spc="-5">
                <a:latin typeface="Times New Roman"/>
                <a:cs typeface="Times New Roman"/>
              </a:rPr>
              <a:t>важным</a:t>
            </a:r>
            <a:r>
              <a:rPr dirty="0" sz="1800" spc="-55">
                <a:latin typeface="Times New Roman"/>
                <a:cs typeface="Times New Roman"/>
              </a:rPr>
              <a:t> </a:t>
            </a:r>
            <a:r>
              <a:rPr dirty="0" sz="1800" spc="-5">
                <a:latin typeface="Times New Roman"/>
                <a:cs typeface="Times New Roman"/>
              </a:rPr>
              <a:t>документом. </a:t>
            </a:r>
            <a:r>
              <a:rPr dirty="0" sz="1800" spc="-434">
                <a:latin typeface="Times New Roman"/>
                <a:cs typeface="Times New Roman"/>
              </a:rPr>
              <a:t> </a:t>
            </a:r>
            <a:r>
              <a:rPr dirty="0" sz="1800">
                <a:latin typeface="Times New Roman"/>
                <a:cs typeface="Times New Roman"/>
              </a:rPr>
              <a:t>К его</a:t>
            </a:r>
            <a:r>
              <a:rPr dirty="0" sz="1800" spc="-5">
                <a:latin typeface="Times New Roman"/>
                <a:cs typeface="Times New Roman"/>
              </a:rPr>
              <a:t> составлению</a:t>
            </a:r>
            <a:r>
              <a:rPr dirty="0" sz="1800">
                <a:latin typeface="Times New Roman"/>
                <a:cs typeface="Times New Roman"/>
              </a:rPr>
              <a:t> нужно</a:t>
            </a:r>
            <a:r>
              <a:rPr dirty="0" sz="1800" spc="10">
                <a:latin typeface="Times New Roman"/>
                <a:cs typeface="Times New Roman"/>
              </a:rPr>
              <a:t> </a:t>
            </a:r>
            <a:r>
              <a:rPr dirty="0" sz="1800" spc="-5">
                <a:latin typeface="Times New Roman"/>
                <a:cs typeface="Times New Roman"/>
              </a:rPr>
              <a:t>подходить</a:t>
            </a:r>
            <a:r>
              <a:rPr dirty="0" sz="1800" spc="10">
                <a:latin typeface="Times New Roman"/>
                <a:cs typeface="Times New Roman"/>
              </a:rPr>
              <a:t> </a:t>
            </a:r>
            <a:r>
              <a:rPr dirty="0" sz="1800" spc="-5">
                <a:latin typeface="Times New Roman"/>
                <a:cs typeface="Times New Roman"/>
              </a:rPr>
              <a:t>ответственно</a:t>
            </a:r>
            <a:r>
              <a:rPr dirty="0" sz="1800">
                <a:latin typeface="Times New Roman"/>
                <a:cs typeface="Times New Roman"/>
              </a:rPr>
              <a:t> и </a:t>
            </a:r>
            <a:r>
              <a:rPr dirty="0" sz="1800" spc="-5">
                <a:latin typeface="Times New Roman"/>
                <a:cs typeface="Times New Roman"/>
              </a:rPr>
              <a:t>грамотно.</a:t>
            </a:r>
            <a:r>
              <a:rPr dirty="0" sz="1800" spc="35">
                <a:latin typeface="Times New Roman"/>
                <a:cs typeface="Times New Roman"/>
              </a:rPr>
              <a:t> </a:t>
            </a:r>
            <a:r>
              <a:rPr dirty="0" sz="1800" spc="-5">
                <a:latin typeface="Times New Roman"/>
                <a:cs typeface="Times New Roman"/>
              </a:rPr>
              <a:t>Любое</a:t>
            </a:r>
            <a:r>
              <a:rPr dirty="0" sz="1800" spc="10">
                <a:latin typeface="Times New Roman"/>
                <a:cs typeface="Times New Roman"/>
              </a:rPr>
              <a:t> </a:t>
            </a:r>
            <a:r>
              <a:rPr dirty="0" sz="1800" spc="-5">
                <a:latin typeface="Times New Roman"/>
                <a:cs typeface="Times New Roman"/>
              </a:rPr>
              <a:t>решение </a:t>
            </a:r>
            <a:r>
              <a:rPr dirty="0" sz="1800" spc="-434">
                <a:latin typeface="Times New Roman"/>
                <a:cs typeface="Times New Roman"/>
              </a:rPr>
              <a:t> </a:t>
            </a:r>
            <a:r>
              <a:rPr dirty="0" sz="1800" spc="-5">
                <a:latin typeface="Times New Roman"/>
                <a:cs typeface="Times New Roman"/>
              </a:rPr>
              <a:t>становится</a:t>
            </a:r>
            <a:r>
              <a:rPr dirty="0" sz="1800" spc="20">
                <a:latin typeface="Times New Roman"/>
                <a:cs typeface="Times New Roman"/>
              </a:rPr>
              <a:t> </a:t>
            </a:r>
            <a:r>
              <a:rPr dirty="0" sz="1800" spc="-10">
                <a:latin typeface="Times New Roman"/>
                <a:cs typeface="Times New Roman"/>
              </a:rPr>
              <a:t>правомочным</a:t>
            </a:r>
            <a:r>
              <a:rPr dirty="0" sz="1800" spc="20">
                <a:latin typeface="Times New Roman"/>
                <a:cs typeface="Times New Roman"/>
              </a:rPr>
              <a:t> </a:t>
            </a:r>
            <a:r>
              <a:rPr dirty="0" sz="1800" spc="-5">
                <a:latin typeface="Times New Roman"/>
                <a:cs typeface="Times New Roman"/>
              </a:rPr>
              <a:t>только</a:t>
            </a:r>
            <a:r>
              <a:rPr dirty="0" sz="1800" spc="10">
                <a:latin typeface="Times New Roman"/>
                <a:cs typeface="Times New Roman"/>
              </a:rPr>
              <a:t> </a:t>
            </a:r>
            <a:r>
              <a:rPr dirty="0" sz="1800">
                <a:latin typeface="Times New Roman"/>
                <a:cs typeface="Times New Roman"/>
              </a:rPr>
              <a:t>в</a:t>
            </a:r>
            <a:r>
              <a:rPr dirty="0" sz="1800" spc="10">
                <a:latin typeface="Times New Roman"/>
                <a:cs typeface="Times New Roman"/>
              </a:rPr>
              <a:t> </a:t>
            </a:r>
            <a:r>
              <a:rPr dirty="0" sz="1800" spc="-5">
                <a:latin typeface="Times New Roman"/>
                <a:cs typeface="Times New Roman"/>
              </a:rPr>
              <a:t>случае</a:t>
            </a:r>
            <a:r>
              <a:rPr dirty="0" sz="1800" spc="15">
                <a:latin typeface="Times New Roman"/>
                <a:cs typeface="Times New Roman"/>
              </a:rPr>
              <a:t> </a:t>
            </a:r>
            <a:r>
              <a:rPr dirty="0" sz="1800" spc="-10">
                <a:latin typeface="Times New Roman"/>
                <a:cs typeface="Times New Roman"/>
              </a:rPr>
              <a:t>наличия</a:t>
            </a:r>
            <a:r>
              <a:rPr dirty="0" sz="1800" spc="15">
                <a:latin typeface="Times New Roman"/>
                <a:cs typeface="Times New Roman"/>
              </a:rPr>
              <a:t> </a:t>
            </a:r>
            <a:r>
              <a:rPr dirty="0" sz="1800" spc="-5">
                <a:latin typeface="Times New Roman"/>
                <a:cs typeface="Times New Roman"/>
              </a:rPr>
              <a:t>протокола.</a:t>
            </a:r>
            <a:r>
              <a:rPr dirty="0" sz="1800" spc="20">
                <a:latin typeface="Times New Roman"/>
                <a:cs typeface="Times New Roman"/>
              </a:rPr>
              <a:t> </a:t>
            </a:r>
            <a:r>
              <a:rPr dirty="0" sz="1800" spc="-5">
                <a:latin typeface="Times New Roman"/>
                <a:cs typeface="Times New Roman"/>
              </a:rPr>
              <a:t>Его</a:t>
            </a:r>
            <a:r>
              <a:rPr dirty="0" sz="1800" spc="15">
                <a:latin typeface="Times New Roman"/>
                <a:cs typeface="Times New Roman"/>
              </a:rPr>
              <a:t> </a:t>
            </a:r>
            <a:r>
              <a:rPr dirty="0" sz="1800" spc="-10">
                <a:latin typeface="Times New Roman"/>
                <a:cs typeface="Times New Roman"/>
              </a:rPr>
              <a:t>необходимо </a:t>
            </a:r>
            <a:r>
              <a:rPr dirty="0" sz="1800" spc="-5">
                <a:latin typeface="Times New Roman"/>
                <a:cs typeface="Times New Roman"/>
              </a:rPr>
              <a:t> </a:t>
            </a:r>
            <a:r>
              <a:rPr dirty="0" sz="1800">
                <a:latin typeface="Times New Roman"/>
                <a:cs typeface="Times New Roman"/>
              </a:rPr>
              <a:t>вести</a:t>
            </a:r>
            <a:r>
              <a:rPr dirty="0" sz="1800" spc="-30">
                <a:latin typeface="Times New Roman"/>
                <a:cs typeface="Times New Roman"/>
              </a:rPr>
              <a:t> </a:t>
            </a:r>
            <a:r>
              <a:rPr dirty="0" sz="1800" spc="-5">
                <a:latin typeface="Times New Roman"/>
                <a:cs typeface="Times New Roman"/>
              </a:rPr>
              <a:t>всегда,</a:t>
            </a:r>
            <a:r>
              <a:rPr dirty="0" sz="1800" spc="-10">
                <a:latin typeface="Times New Roman"/>
                <a:cs typeface="Times New Roman"/>
              </a:rPr>
              <a:t> вне</a:t>
            </a:r>
            <a:r>
              <a:rPr dirty="0" sz="1800" spc="10">
                <a:latin typeface="Times New Roman"/>
                <a:cs typeface="Times New Roman"/>
              </a:rPr>
              <a:t> </a:t>
            </a:r>
            <a:r>
              <a:rPr dirty="0" sz="1800" spc="-5">
                <a:latin typeface="Times New Roman"/>
                <a:cs typeface="Times New Roman"/>
              </a:rPr>
              <a:t>зависимости</a:t>
            </a:r>
            <a:r>
              <a:rPr dirty="0" sz="1800">
                <a:latin typeface="Times New Roman"/>
                <a:cs typeface="Times New Roman"/>
              </a:rPr>
              <a:t> </a:t>
            </a:r>
            <a:r>
              <a:rPr dirty="0" sz="1800" spc="-10">
                <a:latin typeface="Times New Roman"/>
                <a:cs typeface="Times New Roman"/>
              </a:rPr>
              <a:t>от</a:t>
            </a:r>
            <a:r>
              <a:rPr dirty="0" sz="1800" spc="5">
                <a:latin typeface="Times New Roman"/>
                <a:cs typeface="Times New Roman"/>
              </a:rPr>
              <a:t> </a:t>
            </a:r>
            <a:r>
              <a:rPr dirty="0" sz="1800" spc="-5">
                <a:latin typeface="Times New Roman"/>
                <a:cs typeface="Times New Roman"/>
              </a:rPr>
              <a:t>степени важности</a:t>
            </a:r>
            <a:r>
              <a:rPr dirty="0" sz="1800" spc="-35">
                <a:latin typeface="Times New Roman"/>
                <a:cs typeface="Times New Roman"/>
              </a:rPr>
              <a:t> </a:t>
            </a:r>
            <a:r>
              <a:rPr dirty="0" sz="1800" spc="-5">
                <a:latin typeface="Times New Roman"/>
                <a:cs typeface="Times New Roman"/>
              </a:rPr>
              <a:t>обсуждаемых</a:t>
            </a:r>
            <a:r>
              <a:rPr dirty="0" sz="1800" spc="-25">
                <a:latin typeface="Times New Roman"/>
                <a:cs typeface="Times New Roman"/>
              </a:rPr>
              <a:t> </a:t>
            </a:r>
            <a:r>
              <a:rPr dirty="0" sz="1800" spc="-5">
                <a:latin typeface="Times New Roman"/>
                <a:cs typeface="Times New Roman"/>
              </a:rPr>
              <a:t>вопросов.</a:t>
            </a:r>
            <a:endParaRPr sz="1800">
              <a:latin typeface="Times New Roman"/>
              <a:cs typeface="Times New Roman"/>
            </a:endParaRPr>
          </a:p>
          <a:p>
            <a:pPr marL="12700" marR="294005">
              <a:lnSpc>
                <a:spcPts val="2140"/>
              </a:lnSpc>
              <a:spcBef>
                <a:spcPts val="110"/>
              </a:spcBef>
            </a:pPr>
            <a:r>
              <a:rPr dirty="0" sz="1800" spc="-5">
                <a:latin typeface="Times New Roman"/>
                <a:cs typeface="Times New Roman"/>
              </a:rPr>
              <a:t>Тетрадь</a:t>
            </a:r>
            <a:r>
              <a:rPr dirty="0" sz="1800" spc="-65">
                <a:latin typeface="Times New Roman"/>
                <a:cs typeface="Times New Roman"/>
              </a:rPr>
              <a:t> </a:t>
            </a:r>
            <a:r>
              <a:rPr dirty="0" sz="1800" spc="-5">
                <a:latin typeface="Times New Roman"/>
                <a:cs typeface="Times New Roman"/>
              </a:rPr>
              <a:t>протоколов</a:t>
            </a:r>
            <a:r>
              <a:rPr dirty="0" sz="1800" spc="-35">
                <a:latin typeface="Times New Roman"/>
                <a:cs typeface="Times New Roman"/>
              </a:rPr>
              <a:t> </a:t>
            </a:r>
            <a:r>
              <a:rPr dirty="0" sz="1800" spc="-5">
                <a:latin typeface="Times New Roman"/>
                <a:cs typeface="Times New Roman"/>
              </a:rPr>
              <a:t>заводится</a:t>
            </a:r>
            <a:r>
              <a:rPr dirty="0" sz="1800" spc="-65">
                <a:latin typeface="Times New Roman"/>
                <a:cs typeface="Times New Roman"/>
              </a:rPr>
              <a:t> </a:t>
            </a:r>
            <a:r>
              <a:rPr dirty="0" sz="1800">
                <a:latin typeface="Times New Roman"/>
                <a:cs typeface="Times New Roman"/>
              </a:rPr>
              <a:t>во</a:t>
            </a:r>
            <a:r>
              <a:rPr dirty="0" sz="1800" spc="-50">
                <a:latin typeface="Times New Roman"/>
                <a:cs typeface="Times New Roman"/>
              </a:rPr>
              <a:t> </a:t>
            </a:r>
            <a:r>
              <a:rPr dirty="0" sz="1800" spc="-5">
                <a:latin typeface="Times New Roman"/>
                <a:cs typeface="Times New Roman"/>
              </a:rPr>
              <a:t>время</a:t>
            </a:r>
            <a:r>
              <a:rPr dirty="0" sz="1800" spc="-40">
                <a:latin typeface="Times New Roman"/>
                <a:cs typeface="Times New Roman"/>
              </a:rPr>
              <a:t> </a:t>
            </a:r>
            <a:r>
              <a:rPr dirty="0" sz="1800" spc="-5">
                <a:latin typeface="Times New Roman"/>
                <a:cs typeface="Times New Roman"/>
              </a:rPr>
              <a:t>комплектования</a:t>
            </a:r>
            <a:r>
              <a:rPr dirty="0" sz="1800" spc="-65">
                <a:latin typeface="Times New Roman"/>
                <a:cs typeface="Times New Roman"/>
              </a:rPr>
              <a:t> </a:t>
            </a:r>
            <a:r>
              <a:rPr dirty="0" sz="1800" spc="-5">
                <a:latin typeface="Times New Roman"/>
                <a:cs typeface="Times New Roman"/>
              </a:rPr>
              <a:t>группы</a:t>
            </a:r>
            <a:r>
              <a:rPr dirty="0" sz="1800" spc="-70">
                <a:latin typeface="Times New Roman"/>
                <a:cs typeface="Times New Roman"/>
              </a:rPr>
              <a:t> </a:t>
            </a:r>
            <a:r>
              <a:rPr dirty="0" sz="1800">
                <a:latin typeface="Times New Roman"/>
                <a:cs typeface="Times New Roman"/>
              </a:rPr>
              <a:t>и</a:t>
            </a:r>
            <a:r>
              <a:rPr dirty="0" sz="1800" spc="-50">
                <a:latin typeface="Times New Roman"/>
                <a:cs typeface="Times New Roman"/>
              </a:rPr>
              <a:t> </a:t>
            </a:r>
            <a:r>
              <a:rPr dirty="0" sz="1800" spc="-5">
                <a:latin typeface="Times New Roman"/>
                <a:cs typeface="Times New Roman"/>
              </a:rPr>
              <a:t>ведется</a:t>
            </a:r>
            <a:r>
              <a:rPr dirty="0" sz="1800" spc="-70">
                <a:latin typeface="Times New Roman"/>
                <a:cs typeface="Times New Roman"/>
              </a:rPr>
              <a:t> </a:t>
            </a:r>
            <a:r>
              <a:rPr dirty="0" sz="1800" spc="-5">
                <a:latin typeface="Times New Roman"/>
                <a:cs typeface="Times New Roman"/>
              </a:rPr>
              <a:t>до </a:t>
            </a:r>
            <a:r>
              <a:rPr dirty="0" sz="1800" spc="-434">
                <a:latin typeface="Times New Roman"/>
                <a:cs typeface="Times New Roman"/>
              </a:rPr>
              <a:t> </a:t>
            </a:r>
            <a:r>
              <a:rPr dirty="0" sz="1800" spc="-5">
                <a:latin typeface="Times New Roman"/>
                <a:cs typeface="Times New Roman"/>
              </a:rPr>
              <a:t>выпуска</a:t>
            </a:r>
            <a:r>
              <a:rPr dirty="0" sz="1800" spc="-20">
                <a:latin typeface="Times New Roman"/>
                <a:cs typeface="Times New Roman"/>
              </a:rPr>
              <a:t> </a:t>
            </a:r>
            <a:r>
              <a:rPr dirty="0" sz="1800" spc="-5">
                <a:latin typeface="Times New Roman"/>
                <a:cs typeface="Times New Roman"/>
              </a:rPr>
              <a:t>из</a:t>
            </a:r>
            <a:r>
              <a:rPr dirty="0" sz="1800" spc="-25">
                <a:latin typeface="Times New Roman"/>
                <a:cs typeface="Times New Roman"/>
              </a:rPr>
              <a:t> </a:t>
            </a:r>
            <a:r>
              <a:rPr dirty="0" sz="1800" spc="-5">
                <a:latin typeface="Times New Roman"/>
                <a:cs typeface="Times New Roman"/>
              </a:rPr>
              <a:t>детского</a:t>
            </a:r>
            <a:r>
              <a:rPr dirty="0" sz="1800" spc="-35">
                <a:latin typeface="Times New Roman"/>
                <a:cs typeface="Times New Roman"/>
              </a:rPr>
              <a:t> </a:t>
            </a:r>
            <a:r>
              <a:rPr dirty="0" sz="1800" spc="-5">
                <a:latin typeface="Times New Roman"/>
                <a:cs typeface="Times New Roman"/>
              </a:rPr>
              <a:t>сада.</a:t>
            </a:r>
            <a:r>
              <a:rPr dirty="0" sz="1800">
                <a:latin typeface="Times New Roman"/>
                <a:cs typeface="Times New Roman"/>
              </a:rPr>
              <a:t> </a:t>
            </a:r>
            <a:r>
              <a:rPr dirty="0" sz="1800" spc="-5">
                <a:latin typeface="Times New Roman"/>
                <a:cs typeface="Times New Roman"/>
              </a:rPr>
              <a:t>Она</a:t>
            </a:r>
            <a:r>
              <a:rPr dirty="0" sz="1800" spc="-15">
                <a:latin typeface="Times New Roman"/>
                <a:cs typeface="Times New Roman"/>
              </a:rPr>
              <a:t> </a:t>
            </a:r>
            <a:r>
              <a:rPr dirty="0" sz="1800" spc="-5">
                <a:latin typeface="Times New Roman"/>
                <a:cs typeface="Times New Roman"/>
              </a:rPr>
              <a:t>нумеруется</a:t>
            </a:r>
            <a:r>
              <a:rPr dirty="0" sz="1800" spc="-60">
                <a:latin typeface="Times New Roman"/>
                <a:cs typeface="Times New Roman"/>
              </a:rPr>
              <a:t> </a:t>
            </a:r>
            <a:r>
              <a:rPr dirty="0" sz="1800" spc="-5">
                <a:latin typeface="Times New Roman"/>
                <a:cs typeface="Times New Roman"/>
              </a:rPr>
              <a:t>постранично,</a:t>
            </a:r>
            <a:r>
              <a:rPr dirty="0" sz="1800">
                <a:latin typeface="Times New Roman"/>
                <a:cs typeface="Times New Roman"/>
              </a:rPr>
              <a:t> </a:t>
            </a:r>
            <a:r>
              <a:rPr dirty="0" sz="1800" spc="-5">
                <a:latin typeface="Times New Roman"/>
                <a:cs typeface="Times New Roman"/>
              </a:rPr>
              <a:t>подшивается,</a:t>
            </a:r>
            <a:endParaRPr sz="1800">
              <a:latin typeface="Times New Roman"/>
              <a:cs typeface="Times New Roman"/>
            </a:endParaRPr>
          </a:p>
          <a:p>
            <a:pPr marL="12700">
              <a:lnSpc>
                <a:spcPts val="2090"/>
              </a:lnSpc>
            </a:pPr>
            <a:r>
              <a:rPr dirty="0" sz="1800">
                <a:latin typeface="Times New Roman"/>
                <a:cs typeface="Times New Roman"/>
              </a:rPr>
              <a:t>скрепляется</a:t>
            </a:r>
            <a:r>
              <a:rPr dirty="0" sz="1800" spc="-60">
                <a:latin typeface="Times New Roman"/>
                <a:cs typeface="Times New Roman"/>
              </a:rPr>
              <a:t> </a:t>
            </a:r>
            <a:r>
              <a:rPr dirty="0" sz="1800" spc="-5">
                <a:latin typeface="Times New Roman"/>
                <a:cs typeface="Times New Roman"/>
              </a:rPr>
              <a:t>печатью</a:t>
            </a:r>
            <a:r>
              <a:rPr dirty="0" sz="1800" spc="-20">
                <a:latin typeface="Times New Roman"/>
                <a:cs typeface="Times New Roman"/>
              </a:rPr>
              <a:t> </a:t>
            </a:r>
            <a:r>
              <a:rPr dirty="0" sz="1800" spc="-5">
                <a:latin typeface="Times New Roman"/>
                <a:cs typeface="Times New Roman"/>
              </a:rPr>
              <a:t>детского</a:t>
            </a:r>
            <a:r>
              <a:rPr dirty="0" sz="1800" spc="-65">
                <a:latin typeface="Times New Roman"/>
                <a:cs typeface="Times New Roman"/>
              </a:rPr>
              <a:t> </a:t>
            </a:r>
            <a:r>
              <a:rPr dirty="0" sz="1800">
                <a:latin typeface="Times New Roman"/>
                <a:cs typeface="Times New Roman"/>
              </a:rPr>
              <a:t>сада</a:t>
            </a:r>
            <a:r>
              <a:rPr dirty="0" sz="1800" spc="-55">
                <a:latin typeface="Times New Roman"/>
                <a:cs typeface="Times New Roman"/>
              </a:rPr>
              <a:t> </a:t>
            </a:r>
            <a:r>
              <a:rPr dirty="0" sz="1800">
                <a:latin typeface="Times New Roman"/>
                <a:cs typeface="Times New Roman"/>
              </a:rPr>
              <a:t>и</a:t>
            </a:r>
            <a:r>
              <a:rPr dirty="0" sz="1800" spc="-35">
                <a:latin typeface="Times New Roman"/>
                <a:cs typeface="Times New Roman"/>
              </a:rPr>
              <a:t> </a:t>
            </a:r>
            <a:r>
              <a:rPr dirty="0" sz="1800" spc="-5">
                <a:latin typeface="Times New Roman"/>
                <a:cs typeface="Times New Roman"/>
              </a:rPr>
              <a:t>подписью</a:t>
            </a:r>
            <a:r>
              <a:rPr dirty="0" sz="1800" spc="-30">
                <a:latin typeface="Times New Roman"/>
                <a:cs typeface="Times New Roman"/>
              </a:rPr>
              <a:t> </a:t>
            </a:r>
            <a:r>
              <a:rPr dirty="0" sz="1800" spc="-5">
                <a:latin typeface="Times New Roman"/>
                <a:cs typeface="Times New Roman"/>
              </a:rPr>
              <a:t>заведующей.</a:t>
            </a:r>
            <a:endParaRPr sz="18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833242" y="883665"/>
            <a:ext cx="3442970" cy="391160"/>
          </a:xfrm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pc="-5" b="1">
                <a:latin typeface="Times New Roman"/>
                <a:cs typeface="Times New Roman"/>
              </a:rPr>
              <a:t>Планирование</a:t>
            </a:r>
            <a:r>
              <a:rPr dirty="0" spc="-100" b="1">
                <a:latin typeface="Times New Roman"/>
                <a:cs typeface="Times New Roman"/>
              </a:rPr>
              <a:t> </a:t>
            </a:r>
            <a:r>
              <a:rPr dirty="0" spc="-5" b="1">
                <a:latin typeface="Times New Roman"/>
                <a:cs typeface="Times New Roman"/>
              </a:rPr>
              <a:t>прогулки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1094028" y="1612138"/>
            <a:ext cx="5957570" cy="39116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681355" algn="l"/>
                <a:tab pos="2138680" algn="l"/>
                <a:tab pos="3061970" algn="l"/>
                <a:tab pos="4493260" algn="l"/>
              </a:tabLst>
            </a:pPr>
            <a:r>
              <a:rPr dirty="0" sz="2400">
                <a:latin typeface="Times New Roman"/>
                <a:cs typeface="Times New Roman"/>
              </a:rPr>
              <a:t>В	режиме	дня	каждой	</a:t>
            </a:r>
            <a:r>
              <a:rPr dirty="0" sz="2400" spc="-5">
                <a:latin typeface="Times New Roman"/>
                <a:cs typeface="Times New Roman"/>
              </a:rPr>
              <a:t>возрастной</a:t>
            </a:r>
            <a:endParaRPr sz="2400">
              <a:latin typeface="Times New Roman"/>
              <a:cs typeface="Times New Roman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7570469" y="1612138"/>
            <a:ext cx="984250" cy="39116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400" spc="-5">
                <a:latin typeface="Times New Roman"/>
                <a:cs typeface="Times New Roman"/>
              </a:rPr>
              <a:t>г</a:t>
            </a:r>
            <a:r>
              <a:rPr dirty="0" sz="2400" spc="-15">
                <a:latin typeface="Times New Roman"/>
                <a:cs typeface="Times New Roman"/>
              </a:rPr>
              <a:t>р</a:t>
            </a:r>
            <a:r>
              <a:rPr dirty="0" sz="2400" spc="20">
                <a:latin typeface="Times New Roman"/>
                <a:cs typeface="Times New Roman"/>
              </a:rPr>
              <a:t>у</a:t>
            </a:r>
            <a:r>
              <a:rPr dirty="0" sz="2400" spc="-15">
                <a:latin typeface="Times New Roman"/>
                <a:cs typeface="Times New Roman"/>
              </a:rPr>
              <a:t>пп</a:t>
            </a:r>
            <a:r>
              <a:rPr dirty="0" sz="2400">
                <a:latin typeface="Times New Roman"/>
                <a:cs typeface="Times New Roman"/>
              </a:rPr>
              <a:t>ы</a:t>
            </a:r>
            <a:endParaRPr sz="2400">
              <a:latin typeface="Times New Roman"/>
              <a:cs typeface="Times New Roman"/>
            </a:endParaRPr>
          </a:p>
        </p:txBody>
      </p:sp>
      <p:sp>
        <p:nvSpPr>
          <p:cNvPr id="5" name="object 5"/>
          <p:cNvSpPr txBox="1">
            <a:spLocks noGrp="1"/>
          </p:cNvSpPr>
          <p:nvPr>
            <p:ph type="body" idx="1"/>
          </p:nvPr>
        </p:nvSpPr>
        <p:spPr>
          <a:prstGeom prst="rect"/>
        </p:spPr>
        <p:txBody>
          <a:bodyPr wrap="square" lIns="0" tIns="14604" rIns="0" bIns="0" rtlCol="0" vert="horz">
            <a:spAutoFit/>
          </a:bodyPr>
          <a:lstStyle/>
          <a:p>
            <a:pPr algn="just" marL="12700" marR="5715">
              <a:lnSpc>
                <a:spcPct val="99400"/>
              </a:lnSpc>
              <a:spcBef>
                <a:spcPts val="114"/>
              </a:spcBef>
            </a:pPr>
            <a:r>
              <a:rPr dirty="0" spc="-5"/>
              <a:t>предусмотрено</a:t>
            </a:r>
            <a:r>
              <a:rPr dirty="0"/>
              <a:t> </a:t>
            </a:r>
            <a:r>
              <a:rPr dirty="0" spc="-5"/>
              <a:t>проведение</a:t>
            </a:r>
            <a:r>
              <a:rPr dirty="0"/>
              <a:t> </a:t>
            </a:r>
            <a:r>
              <a:rPr dirty="0" spc="-5"/>
              <a:t>двух</a:t>
            </a:r>
            <a:r>
              <a:rPr dirty="0"/>
              <a:t> </a:t>
            </a:r>
            <a:r>
              <a:rPr dirty="0" spc="-5"/>
              <a:t>прогулок:</a:t>
            </a:r>
            <a:r>
              <a:rPr dirty="0"/>
              <a:t> утренней</a:t>
            </a:r>
            <a:r>
              <a:rPr dirty="0" spc="5"/>
              <a:t> </a:t>
            </a:r>
            <a:r>
              <a:rPr dirty="0"/>
              <a:t>и </a:t>
            </a:r>
            <a:r>
              <a:rPr dirty="0" spc="-585"/>
              <a:t> </a:t>
            </a:r>
            <a:r>
              <a:rPr dirty="0" spc="-5"/>
              <a:t>вечерней (не считая утреннего приема детей на воздухе). </a:t>
            </a:r>
            <a:r>
              <a:rPr dirty="0"/>
              <a:t> Задача</a:t>
            </a:r>
            <a:r>
              <a:rPr dirty="0" spc="5"/>
              <a:t> </a:t>
            </a:r>
            <a:r>
              <a:rPr dirty="0" spc="-5"/>
              <a:t>прогулки</a:t>
            </a:r>
            <a:r>
              <a:rPr dirty="0"/>
              <a:t> в</a:t>
            </a:r>
            <a:r>
              <a:rPr dirty="0" spc="5"/>
              <a:t> </a:t>
            </a:r>
            <a:r>
              <a:rPr dirty="0" spc="-5"/>
              <a:t>первую</a:t>
            </a:r>
            <a:r>
              <a:rPr dirty="0"/>
              <a:t> </a:t>
            </a:r>
            <a:r>
              <a:rPr dirty="0" spc="-5"/>
              <a:t>половину</a:t>
            </a:r>
            <a:r>
              <a:rPr dirty="0"/>
              <a:t> дня</a:t>
            </a:r>
            <a:r>
              <a:rPr dirty="0" spc="5"/>
              <a:t> </a:t>
            </a:r>
            <a:r>
              <a:rPr dirty="0"/>
              <a:t>–</a:t>
            </a:r>
            <a:r>
              <a:rPr dirty="0" spc="5"/>
              <a:t> </a:t>
            </a:r>
            <a:r>
              <a:rPr dirty="0" spc="-5"/>
              <a:t>восстановить </a:t>
            </a:r>
            <a:r>
              <a:rPr dirty="0" spc="-585"/>
              <a:t> </a:t>
            </a:r>
            <a:r>
              <a:rPr dirty="0"/>
              <a:t>силы</a:t>
            </a:r>
            <a:r>
              <a:rPr dirty="0" spc="5"/>
              <a:t> </a:t>
            </a:r>
            <a:r>
              <a:rPr dirty="0" spc="-5"/>
              <a:t>после</a:t>
            </a:r>
            <a:r>
              <a:rPr dirty="0" spc="595"/>
              <a:t> </a:t>
            </a:r>
            <a:r>
              <a:rPr dirty="0" spc="-5"/>
              <a:t>занятий,</a:t>
            </a:r>
            <a:r>
              <a:rPr dirty="0" spc="595"/>
              <a:t> </a:t>
            </a:r>
            <a:r>
              <a:rPr dirty="0" spc="-5"/>
              <a:t>получить</a:t>
            </a:r>
            <a:r>
              <a:rPr dirty="0" spc="595"/>
              <a:t> </a:t>
            </a:r>
            <a:r>
              <a:rPr dirty="0" spc="-5"/>
              <a:t>максимальный </a:t>
            </a:r>
            <a:r>
              <a:rPr dirty="0"/>
              <a:t> </a:t>
            </a:r>
            <a:r>
              <a:rPr dirty="0" spc="-5"/>
              <a:t>положительный</a:t>
            </a:r>
            <a:r>
              <a:rPr dirty="0" spc="20"/>
              <a:t> </a:t>
            </a:r>
            <a:r>
              <a:rPr dirty="0"/>
              <a:t>заряд.</a:t>
            </a:r>
          </a:p>
          <a:p>
            <a:pPr algn="just" marL="12700" marR="5080" indent="457200">
              <a:lnSpc>
                <a:spcPct val="99300"/>
              </a:lnSpc>
              <a:spcBef>
                <a:spcPts val="80"/>
              </a:spcBef>
            </a:pPr>
            <a:r>
              <a:rPr dirty="0"/>
              <a:t>Есть</a:t>
            </a:r>
            <a:r>
              <a:rPr dirty="0" spc="5"/>
              <a:t> </a:t>
            </a:r>
            <a:r>
              <a:rPr dirty="0"/>
              <a:t>общепринятая</a:t>
            </a:r>
            <a:r>
              <a:rPr dirty="0" spc="5"/>
              <a:t> </a:t>
            </a:r>
            <a:r>
              <a:rPr dirty="0"/>
              <a:t>структура</a:t>
            </a:r>
            <a:r>
              <a:rPr dirty="0" spc="5"/>
              <a:t> </a:t>
            </a:r>
            <a:r>
              <a:rPr dirty="0" spc="-5"/>
              <a:t>прогулки.</a:t>
            </a:r>
            <a:r>
              <a:rPr dirty="0"/>
              <a:t> </a:t>
            </a:r>
            <a:r>
              <a:rPr dirty="0" spc="-5"/>
              <a:t>Если</a:t>
            </a:r>
            <a:r>
              <a:rPr dirty="0"/>
              <a:t> </a:t>
            </a:r>
            <a:r>
              <a:rPr dirty="0" spc="-5"/>
              <a:t>перед </a:t>
            </a:r>
            <a:r>
              <a:rPr dirty="0"/>
              <a:t> </a:t>
            </a:r>
            <a:r>
              <a:rPr dirty="0" spc="-5"/>
              <a:t>прогулкой</a:t>
            </a:r>
            <a:r>
              <a:rPr dirty="0" spc="430"/>
              <a:t> </a:t>
            </a:r>
            <a:r>
              <a:rPr dirty="0"/>
              <a:t>было</a:t>
            </a:r>
            <a:r>
              <a:rPr dirty="0" spc="450"/>
              <a:t> </a:t>
            </a:r>
            <a:r>
              <a:rPr dirty="0" spc="-5"/>
              <a:t>физкультурное</a:t>
            </a:r>
            <a:r>
              <a:rPr dirty="0" spc="440"/>
              <a:t> </a:t>
            </a:r>
            <a:r>
              <a:rPr dirty="0" spc="-5"/>
              <a:t>или</a:t>
            </a:r>
            <a:r>
              <a:rPr dirty="0" spc="445"/>
              <a:t> </a:t>
            </a:r>
            <a:r>
              <a:rPr dirty="0" spc="-5"/>
              <a:t>музыкальное</a:t>
            </a:r>
            <a:r>
              <a:rPr dirty="0" spc="455"/>
              <a:t> </a:t>
            </a:r>
            <a:r>
              <a:rPr dirty="0" spc="-5"/>
              <a:t>занятие, </a:t>
            </a:r>
            <a:r>
              <a:rPr dirty="0" spc="-585"/>
              <a:t> </a:t>
            </a:r>
            <a:r>
              <a:rPr dirty="0" spc="-5"/>
              <a:t>то</a:t>
            </a:r>
            <a:r>
              <a:rPr dirty="0"/>
              <a:t> </a:t>
            </a:r>
            <a:r>
              <a:rPr dirty="0" spc="-5"/>
              <a:t>прогулка</a:t>
            </a:r>
            <a:r>
              <a:rPr dirty="0"/>
              <a:t> </a:t>
            </a:r>
            <a:r>
              <a:rPr dirty="0" spc="-5"/>
              <a:t>начнется</a:t>
            </a:r>
            <a:r>
              <a:rPr dirty="0"/>
              <a:t> с</a:t>
            </a:r>
            <a:r>
              <a:rPr dirty="0" spc="5"/>
              <a:t> </a:t>
            </a:r>
            <a:r>
              <a:rPr dirty="0" spc="-5"/>
              <a:t>наблюдения.</a:t>
            </a:r>
            <a:r>
              <a:rPr dirty="0"/>
              <a:t> Если</a:t>
            </a:r>
            <a:r>
              <a:rPr dirty="0" spc="5"/>
              <a:t> </a:t>
            </a:r>
            <a:r>
              <a:rPr dirty="0" spc="-5"/>
              <a:t>же</a:t>
            </a:r>
            <a:r>
              <a:rPr dirty="0"/>
              <a:t> были </a:t>
            </a:r>
            <a:r>
              <a:rPr dirty="0" spc="5"/>
              <a:t> </a:t>
            </a:r>
            <a:r>
              <a:rPr dirty="0"/>
              <a:t>спокойные</a:t>
            </a:r>
            <a:r>
              <a:rPr dirty="0" spc="5"/>
              <a:t> </a:t>
            </a:r>
            <a:r>
              <a:rPr dirty="0" spc="-5"/>
              <a:t>виды</a:t>
            </a:r>
            <a:r>
              <a:rPr dirty="0"/>
              <a:t> деятельности,</a:t>
            </a:r>
            <a:r>
              <a:rPr dirty="0" spc="5"/>
              <a:t> </a:t>
            </a:r>
            <a:r>
              <a:rPr dirty="0" spc="-5"/>
              <a:t>то</a:t>
            </a:r>
            <a:r>
              <a:rPr dirty="0"/>
              <a:t> </a:t>
            </a:r>
            <a:r>
              <a:rPr dirty="0" spc="-5"/>
              <a:t>прогулка</a:t>
            </a:r>
            <a:r>
              <a:rPr dirty="0"/>
              <a:t> </a:t>
            </a:r>
            <a:r>
              <a:rPr dirty="0" spc="-5"/>
              <a:t>начнется</a:t>
            </a:r>
            <a:r>
              <a:rPr dirty="0"/>
              <a:t> с </a:t>
            </a:r>
            <a:r>
              <a:rPr dirty="0" spc="5"/>
              <a:t> </a:t>
            </a:r>
            <a:r>
              <a:rPr dirty="0" spc="-5"/>
              <a:t>подвижной</a:t>
            </a:r>
            <a:r>
              <a:rPr dirty="0" spc="15"/>
              <a:t> </a:t>
            </a:r>
            <a:r>
              <a:rPr dirty="0"/>
              <a:t>деятельности.</a:t>
            </a: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968240" y="3283686"/>
            <a:ext cx="3617341" cy="2715260"/>
          </a:xfrm>
          <a:prstGeom prst="rect">
            <a:avLst/>
          </a:prstGeom>
        </p:spPr>
      </p:pic>
      <p:sp>
        <p:nvSpPr>
          <p:cNvPr id="3" name="object 3"/>
          <p:cNvSpPr txBox="1"/>
          <p:nvPr/>
        </p:nvSpPr>
        <p:spPr>
          <a:xfrm>
            <a:off x="569468" y="1025397"/>
            <a:ext cx="7265670" cy="36779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ctr" marL="596900">
              <a:lnSpc>
                <a:spcPct val="100000"/>
              </a:lnSpc>
              <a:spcBef>
                <a:spcPts val="100"/>
              </a:spcBef>
            </a:pPr>
            <a:r>
              <a:rPr dirty="0" sz="2400">
                <a:latin typeface="Times New Roman"/>
                <a:cs typeface="Times New Roman"/>
              </a:rPr>
              <a:t>Существует</a:t>
            </a:r>
            <a:r>
              <a:rPr dirty="0" sz="2400" spc="-114">
                <a:latin typeface="Times New Roman"/>
                <a:cs typeface="Times New Roman"/>
              </a:rPr>
              <a:t> </a:t>
            </a:r>
            <a:r>
              <a:rPr dirty="0" sz="2400" b="1">
                <a:latin typeface="Times New Roman"/>
                <a:cs typeface="Times New Roman"/>
              </a:rPr>
              <a:t>четыре</a:t>
            </a:r>
            <a:r>
              <a:rPr dirty="0" sz="2400" spc="-70" b="1">
                <a:latin typeface="Times New Roman"/>
                <a:cs typeface="Times New Roman"/>
              </a:rPr>
              <a:t> </a:t>
            </a:r>
            <a:r>
              <a:rPr dirty="0" sz="2400" spc="-5" b="1">
                <a:latin typeface="Times New Roman"/>
                <a:cs typeface="Times New Roman"/>
              </a:rPr>
              <a:t>вида</a:t>
            </a:r>
            <a:r>
              <a:rPr dirty="0" sz="2400" spc="-70" b="1">
                <a:latin typeface="Times New Roman"/>
                <a:cs typeface="Times New Roman"/>
              </a:rPr>
              <a:t> </a:t>
            </a:r>
            <a:r>
              <a:rPr dirty="0" sz="2400" spc="-5" b="1">
                <a:latin typeface="Times New Roman"/>
                <a:cs typeface="Times New Roman"/>
              </a:rPr>
              <a:t>прогулки</a:t>
            </a:r>
            <a:r>
              <a:rPr dirty="0" sz="2400" spc="-5">
                <a:latin typeface="Times New Roman"/>
                <a:cs typeface="Times New Roman"/>
              </a:rPr>
              <a:t>:</a:t>
            </a:r>
            <a:endParaRPr sz="24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50"/>
              </a:spcBef>
            </a:pPr>
            <a:endParaRPr sz="2550">
              <a:latin typeface="Times New Roman"/>
              <a:cs typeface="Times New Roman"/>
            </a:endParaRPr>
          </a:p>
          <a:p>
            <a:pPr marL="12700" marR="5080">
              <a:lnSpc>
                <a:spcPts val="2870"/>
              </a:lnSpc>
              <a:spcBef>
                <a:spcPts val="5"/>
              </a:spcBef>
              <a:buFont typeface="Wingdings"/>
              <a:buChar char=""/>
              <a:tabLst>
                <a:tab pos="328295" algn="l"/>
              </a:tabLst>
            </a:pPr>
            <a:r>
              <a:rPr dirty="0" sz="2400" spc="-5">
                <a:latin typeface="Times New Roman"/>
                <a:cs typeface="Times New Roman"/>
              </a:rPr>
              <a:t>Типовая:</a:t>
            </a:r>
            <a:r>
              <a:rPr dirty="0" sz="2400" spc="-55">
                <a:latin typeface="Times New Roman"/>
                <a:cs typeface="Times New Roman"/>
              </a:rPr>
              <a:t> </a:t>
            </a:r>
            <a:r>
              <a:rPr dirty="0" sz="2400" spc="-5">
                <a:latin typeface="Times New Roman"/>
                <a:cs typeface="Times New Roman"/>
              </a:rPr>
              <a:t>максимально</a:t>
            </a:r>
            <a:r>
              <a:rPr dirty="0" sz="2400" spc="-80">
                <a:latin typeface="Times New Roman"/>
                <a:cs typeface="Times New Roman"/>
              </a:rPr>
              <a:t> </a:t>
            </a:r>
            <a:r>
              <a:rPr dirty="0" sz="2400">
                <a:latin typeface="Times New Roman"/>
                <a:cs typeface="Times New Roman"/>
              </a:rPr>
              <a:t>свободная</a:t>
            </a:r>
            <a:r>
              <a:rPr dirty="0" sz="2400" spc="-70">
                <a:latin typeface="Times New Roman"/>
                <a:cs typeface="Times New Roman"/>
              </a:rPr>
              <a:t> </a:t>
            </a:r>
            <a:r>
              <a:rPr dirty="0" sz="2400">
                <a:latin typeface="Times New Roman"/>
                <a:cs typeface="Times New Roman"/>
              </a:rPr>
              <a:t>деятельность</a:t>
            </a:r>
            <a:r>
              <a:rPr dirty="0" sz="2400" spc="-60">
                <a:latin typeface="Times New Roman"/>
                <a:cs typeface="Times New Roman"/>
              </a:rPr>
              <a:t> </a:t>
            </a:r>
            <a:r>
              <a:rPr dirty="0" sz="2400">
                <a:latin typeface="Times New Roman"/>
                <a:cs typeface="Times New Roman"/>
              </a:rPr>
              <a:t>детей </a:t>
            </a:r>
            <a:r>
              <a:rPr dirty="0" sz="2400" spc="-585">
                <a:latin typeface="Times New Roman"/>
                <a:cs typeface="Times New Roman"/>
              </a:rPr>
              <a:t> </a:t>
            </a:r>
            <a:r>
              <a:rPr dirty="0" sz="2400">
                <a:latin typeface="Times New Roman"/>
                <a:cs typeface="Times New Roman"/>
              </a:rPr>
              <a:t>(максимум</a:t>
            </a:r>
            <a:r>
              <a:rPr dirty="0" sz="2400" spc="-50">
                <a:latin typeface="Times New Roman"/>
                <a:cs typeface="Times New Roman"/>
              </a:rPr>
              <a:t> </a:t>
            </a:r>
            <a:r>
              <a:rPr dirty="0" sz="2400" spc="-5">
                <a:latin typeface="Times New Roman"/>
                <a:cs typeface="Times New Roman"/>
              </a:rPr>
              <a:t>атрибутов).</a:t>
            </a:r>
            <a:endParaRPr sz="2400">
              <a:latin typeface="Times New Roman"/>
              <a:cs typeface="Times New Roman"/>
            </a:endParaRPr>
          </a:p>
          <a:p>
            <a:pPr marL="327660" indent="-315595">
              <a:lnSpc>
                <a:spcPts val="2780"/>
              </a:lnSpc>
              <a:buFont typeface="Wingdings"/>
              <a:buChar char=""/>
              <a:tabLst>
                <a:tab pos="328295" algn="l"/>
              </a:tabLst>
            </a:pPr>
            <a:r>
              <a:rPr dirty="0" sz="2400">
                <a:latin typeface="Times New Roman"/>
                <a:cs typeface="Times New Roman"/>
              </a:rPr>
              <a:t>Комбинированная,</a:t>
            </a:r>
            <a:r>
              <a:rPr dirty="0" sz="2400" spc="-70">
                <a:latin typeface="Times New Roman"/>
                <a:cs typeface="Times New Roman"/>
              </a:rPr>
              <a:t> </a:t>
            </a:r>
            <a:r>
              <a:rPr dirty="0" sz="2400">
                <a:latin typeface="Times New Roman"/>
                <a:cs typeface="Times New Roman"/>
              </a:rPr>
              <a:t>состоящая</a:t>
            </a:r>
            <a:r>
              <a:rPr dirty="0" sz="2400" spc="-95">
                <a:latin typeface="Times New Roman"/>
                <a:cs typeface="Times New Roman"/>
              </a:rPr>
              <a:t> </a:t>
            </a:r>
            <a:r>
              <a:rPr dirty="0" sz="2400" spc="-5">
                <a:latin typeface="Times New Roman"/>
                <a:cs typeface="Times New Roman"/>
              </a:rPr>
              <a:t>из</a:t>
            </a:r>
            <a:r>
              <a:rPr dirty="0" sz="2400" spc="-70">
                <a:latin typeface="Times New Roman"/>
                <a:cs typeface="Times New Roman"/>
              </a:rPr>
              <a:t> </a:t>
            </a:r>
            <a:r>
              <a:rPr dirty="0" sz="2400">
                <a:latin typeface="Times New Roman"/>
                <a:cs typeface="Times New Roman"/>
              </a:rPr>
              <a:t>двух</a:t>
            </a:r>
            <a:r>
              <a:rPr dirty="0" sz="2400" spc="-95">
                <a:latin typeface="Times New Roman"/>
                <a:cs typeface="Times New Roman"/>
              </a:rPr>
              <a:t> </a:t>
            </a:r>
            <a:r>
              <a:rPr dirty="0" sz="2400" spc="-5">
                <a:latin typeface="Times New Roman"/>
                <a:cs typeface="Times New Roman"/>
              </a:rPr>
              <a:t>частей:</a:t>
            </a:r>
            <a:r>
              <a:rPr dirty="0" sz="2400" spc="-85">
                <a:latin typeface="Times New Roman"/>
                <a:cs typeface="Times New Roman"/>
              </a:rPr>
              <a:t> </a:t>
            </a:r>
            <a:r>
              <a:rPr dirty="0" sz="2400" spc="-5">
                <a:latin typeface="Times New Roman"/>
                <a:cs typeface="Times New Roman"/>
              </a:rPr>
              <a:t>первая</a:t>
            </a:r>
            <a:endParaRPr sz="2400">
              <a:latin typeface="Times New Roman"/>
              <a:cs typeface="Times New Roman"/>
            </a:endParaRPr>
          </a:p>
          <a:p>
            <a:pPr marL="12700" marR="246379">
              <a:lnSpc>
                <a:spcPts val="2860"/>
              </a:lnSpc>
              <a:spcBef>
                <a:spcPts val="105"/>
              </a:spcBef>
            </a:pPr>
            <a:r>
              <a:rPr dirty="0" sz="2400">
                <a:latin typeface="Times New Roman"/>
                <a:cs typeface="Times New Roman"/>
              </a:rPr>
              <a:t>часть — </a:t>
            </a:r>
            <a:r>
              <a:rPr dirty="0" sz="2400" spc="-5">
                <a:latin typeface="Times New Roman"/>
                <a:cs typeface="Times New Roman"/>
              </a:rPr>
              <a:t>целевая прогулка; вторая </a:t>
            </a:r>
            <a:r>
              <a:rPr dirty="0" sz="2400">
                <a:latin typeface="Times New Roman"/>
                <a:cs typeface="Times New Roman"/>
              </a:rPr>
              <a:t>часть — свободная </a:t>
            </a:r>
            <a:r>
              <a:rPr dirty="0" sz="2400" spc="-585">
                <a:latin typeface="Times New Roman"/>
                <a:cs typeface="Times New Roman"/>
              </a:rPr>
              <a:t> </a:t>
            </a:r>
            <a:r>
              <a:rPr dirty="0" sz="2400">
                <a:latin typeface="Times New Roman"/>
                <a:cs typeface="Times New Roman"/>
              </a:rPr>
              <a:t>деятельность</a:t>
            </a:r>
            <a:r>
              <a:rPr dirty="0" sz="2400" spc="-5">
                <a:latin typeface="Times New Roman"/>
                <a:cs typeface="Times New Roman"/>
              </a:rPr>
              <a:t> </a:t>
            </a:r>
            <a:r>
              <a:rPr dirty="0" sz="2400">
                <a:latin typeface="Times New Roman"/>
                <a:cs typeface="Times New Roman"/>
              </a:rPr>
              <a:t>детей.</a:t>
            </a:r>
            <a:endParaRPr sz="2400">
              <a:latin typeface="Times New Roman"/>
              <a:cs typeface="Times New Roman"/>
            </a:endParaRPr>
          </a:p>
          <a:p>
            <a:pPr marL="327660" indent="-315595">
              <a:lnSpc>
                <a:spcPts val="2810"/>
              </a:lnSpc>
              <a:buFont typeface="Wingdings"/>
              <a:buChar char=""/>
              <a:tabLst>
                <a:tab pos="328295" algn="l"/>
              </a:tabLst>
            </a:pPr>
            <a:r>
              <a:rPr dirty="0" sz="2400" spc="-20">
                <a:latin typeface="Times New Roman"/>
                <a:cs typeface="Times New Roman"/>
              </a:rPr>
              <a:t>П</a:t>
            </a:r>
            <a:r>
              <a:rPr dirty="0" sz="2400" spc="-15">
                <a:latin typeface="Times New Roman"/>
                <a:cs typeface="Times New Roman"/>
              </a:rPr>
              <a:t>рог</a:t>
            </a:r>
            <a:r>
              <a:rPr dirty="0" sz="2400" spc="5">
                <a:latin typeface="Times New Roman"/>
                <a:cs typeface="Times New Roman"/>
              </a:rPr>
              <a:t>у</a:t>
            </a:r>
            <a:r>
              <a:rPr dirty="0" sz="2400" spc="-10">
                <a:latin typeface="Times New Roman"/>
                <a:cs typeface="Times New Roman"/>
              </a:rPr>
              <a:t>л</a:t>
            </a:r>
            <a:r>
              <a:rPr dirty="0" sz="2400" spc="-15">
                <a:latin typeface="Times New Roman"/>
                <a:cs typeface="Times New Roman"/>
              </a:rPr>
              <a:t>к</a:t>
            </a:r>
            <a:r>
              <a:rPr dirty="0" sz="2400" spc="-5">
                <a:latin typeface="Times New Roman"/>
                <a:cs typeface="Times New Roman"/>
              </a:rPr>
              <a:t>а</a:t>
            </a:r>
            <a:r>
              <a:rPr dirty="0" sz="2400" spc="-10">
                <a:latin typeface="Times New Roman"/>
                <a:cs typeface="Times New Roman"/>
              </a:rPr>
              <a:t>-</a:t>
            </a:r>
            <a:r>
              <a:rPr dirty="0" sz="2400" spc="-25">
                <a:latin typeface="Times New Roman"/>
                <a:cs typeface="Times New Roman"/>
              </a:rPr>
              <a:t>э</a:t>
            </a:r>
            <a:r>
              <a:rPr dirty="0" sz="2400" spc="-15">
                <a:latin typeface="Times New Roman"/>
                <a:cs typeface="Times New Roman"/>
              </a:rPr>
              <a:t>к</a:t>
            </a:r>
            <a:r>
              <a:rPr dirty="0" sz="2400" spc="-10">
                <a:latin typeface="Times New Roman"/>
                <a:cs typeface="Times New Roman"/>
              </a:rPr>
              <a:t>с</a:t>
            </a:r>
            <a:r>
              <a:rPr dirty="0" sz="2400" spc="-15">
                <a:latin typeface="Times New Roman"/>
                <a:cs typeface="Times New Roman"/>
              </a:rPr>
              <a:t>к</a:t>
            </a:r>
            <a:r>
              <a:rPr dirty="0" sz="2400" spc="5">
                <a:latin typeface="Times New Roman"/>
                <a:cs typeface="Times New Roman"/>
              </a:rPr>
              <a:t>у</a:t>
            </a:r>
            <a:r>
              <a:rPr dirty="0" sz="2400" spc="-15">
                <a:latin typeface="Times New Roman"/>
                <a:cs typeface="Times New Roman"/>
              </a:rPr>
              <a:t>р</a:t>
            </a:r>
            <a:r>
              <a:rPr dirty="0" sz="2400" spc="-10">
                <a:latin typeface="Times New Roman"/>
                <a:cs typeface="Times New Roman"/>
              </a:rPr>
              <a:t>с</a:t>
            </a:r>
            <a:r>
              <a:rPr dirty="0" sz="2400" spc="-15">
                <a:latin typeface="Times New Roman"/>
                <a:cs typeface="Times New Roman"/>
              </a:rPr>
              <a:t>ия</a:t>
            </a:r>
            <a:r>
              <a:rPr dirty="0" sz="2400">
                <a:latin typeface="Times New Roman"/>
                <a:cs typeface="Times New Roman"/>
              </a:rPr>
              <a:t>,</a:t>
            </a:r>
            <a:r>
              <a:rPr dirty="0" sz="2400" spc="-155">
                <a:latin typeface="Times New Roman"/>
                <a:cs typeface="Times New Roman"/>
              </a:rPr>
              <a:t> </a:t>
            </a:r>
            <a:r>
              <a:rPr dirty="0" sz="2400" spc="-15">
                <a:latin typeface="Times New Roman"/>
                <a:cs typeface="Times New Roman"/>
              </a:rPr>
              <a:t>похо</a:t>
            </a:r>
            <a:r>
              <a:rPr dirty="0" sz="2400" spc="-10">
                <a:latin typeface="Times New Roman"/>
                <a:cs typeface="Times New Roman"/>
              </a:rPr>
              <a:t>д</a:t>
            </a:r>
            <a:r>
              <a:rPr dirty="0" sz="2400">
                <a:latin typeface="Times New Roman"/>
                <a:cs typeface="Times New Roman"/>
              </a:rPr>
              <a:t>.</a:t>
            </a:r>
            <a:endParaRPr sz="2400">
              <a:latin typeface="Times New Roman"/>
              <a:cs typeface="Times New Roman"/>
            </a:endParaRPr>
          </a:p>
          <a:p>
            <a:pPr marL="88900" marR="3361690" indent="-76200">
              <a:lnSpc>
                <a:spcPts val="2860"/>
              </a:lnSpc>
              <a:spcBef>
                <a:spcPts val="110"/>
              </a:spcBef>
              <a:buFont typeface="Wingdings"/>
              <a:buChar char=""/>
              <a:tabLst>
                <a:tab pos="328295" algn="l"/>
              </a:tabLst>
            </a:pPr>
            <a:r>
              <a:rPr dirty="0" sz="2400">
                <a:latin typeface="Times New Roman"/>
                <a:cs typeface="Times New Roman"/>
              </a:rPr>
              <a:t>Спор</a:t>
            </a:r>
            <a:r>
              <a:rPr dirty="0" sz="2400" spc="-10">
                <a:latin typeface="Times New Roman"/>
                <a:cs typeface="Times New Roman"/>
              </a:rPr>
              <a:t>т</a:t>
            </a:r>
            <a:r>
              <a:rPr dirty="0" sz="2400" spc="-5">
                <a:latin typeface="Times New Roman"/>
                <a:cs typeface="Times New Roman"/>
              </a:rPr>
              <a:t>ивна</a:t>
            </a:r>
            <a:r>
              <a:rPr dirty="0" sz="2400">
                <a:latin typeface="Times New Roman"/>
                <a:cs typeface="Times New Roman"/>
              </a:rPr>
              <a:t>я</a:t>
            </a:r>
            <a:r>
              <a:rPr dirty="0" sz="2400" spc="-110">
                <a:latin typeface="Times New Roman"/>
                <a:cs typeface="Times New Roman"/>
              </a:rPr>
              <a:t> </a:t>
            </a:r>
            <a:r>
              <a:rPr dirty="0" sz="2400">
                <a:latin typeface="Times New Roman"/>
                <a:cs typeface="Times New Roman"/>
              </a:rPr>
              <a:t>(соревнов</a:t>
            </a:r>
            <a:r>
              <a:rPr dirty="0" sz="2400" spc="-20">
                <a:latin typeface="Times New Roman"/>
                <a:cs typeface="Times New Roman"/>
              </a:rPr>
              <a:t>а</a:t>
            </a:r>
            <a:r>
              <a:rPr dirty="0" sz="2400" spc="-5">
                <a:latin typeface="Times New Roman"/>
                <a:cs typeface="Times New Roman"/>
              </a:rPr>
              <a:t>ния,  </a:t>
            </a:r>
            <a:r>
              <a:rPr dirty="0" sz="2400" spc="-5">
                <a:latin typeface="Times New Roman"/>
                <a:cs typeface="Times New Roman"/>
              </a:rPr>
              <a:t>эстафеты).</a:t>
            </a:r>
            <a:endParaRPr sz="24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648716" y="725170"/>
            <a:ext cx="7892415" cy="513080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ctr" marR="21590">
              <a:lnSpc>
                <a:spcPts val="2860"/>
              </a:lnSpc>
              <a:spcBef>
                <a:spcPts val="100"/>
              </a:spcBef>
            </a:pPr>
            <a:r>
              <a:rPr dirty="0" sz="2400" b="1">
                <a:latin typeface="Times New Roman"/>
                <a:cs typeface="Times New Roman"/>
              </a:rPr>
              <a:t>Наблюдения</a:t>
            </a:r>
            <a:endParaRPr sz="2400">
              <a:latin typeface="Times New Roman"/>
              <a:cs typeface="Times New Roman"/>
            </a:endParaRPr>
          </a:p>
          <a:p>
            <a:pPr algn="just" marL="12700" marR="5080" indent="228600">
              <a:lnSpc>
                <a:spcPct val="99400"/>
              </a:lnSpc>
            </a:pPr>
            <a:r>
              <a:rPr dirty="0" sz="2400" spc="-5">
                <a:latin typeface="Times New Roman"/>
                <a:cs typeface="Times New Roman"/>
              </a:rPr>
              <a:t>Этот</a:t>
            </a:r>
            <a:r>
              <a:rPr dirty="0" sz="2400">
                <a:latin typeface="Times New Roman"/>
                <a:cs typeface="Times New Roman"/>
              </a:rPr>
              <a:t> </a:t>
            </a:r>
            <a:r>
              <a:rPr dirty="0" sz="2400" spc="-5">
                <a:latin typeface="Times New Roman"/>
                <a:cs typeface="Times New Roman"/>
              </a:rPr>
              <a:t>вид</a:t>
            </a:r>
            <a:r>
              <a:rPr dirty="0" sz="2400">
                <a:latin typeface="Times New Roman"/>
                <a:cs typeface="Times New Roman"/>
              </a:rPr>
              <a:t> детской</a:t>
            </a:r>
            <a:r>
              <a:rPr dirty="0" sz="2400" spc="5">
                <a:latin typeface="Times New Roman"/>
                <a:cs typeface="Times New Roman"/>
              </a:rPr>
              <a:t> </a:t>
            </a:r>
            <a:r>
              <a:rPr dirty="0" sz="2400">
                <a:latin typeface="Times New Roman"/>
                <a:cs typeface="Times New Roman"/>
              </a:rPr>
              <a:t>деятельности</a:t>
            </a:r>
            <a:r>
              <a:rPr dirty="0" sz="2400" spc="5">
                <a:latin typeface="Times New Roman"/>
                <a:cs typeface="Times New Roman"/>
              </a:rPr>
              <a:t> </a:t>
            </a:r>
            <a:r>
              <a:rPr dirty="0" sz="2400" spc="-5">
                <a:latin typeface="Times New Roman"/>
                <a:cs typeface="Times New Roman"/>
              </a:rPr>
              <a:t>на</a:t>
            </a:r>
            <a:r>
              <a:rPr dirty="0" sz="2400">
                <a:latin typeface="Times New Roman"/>
                <a:cs typeface="Times New Roman"/>
              </a:rPr>
              <a:t> </a:t>
            </a:r>
            <a:r>
              <a:rPr dirty="0" sz="2400" spc="-5">
                <a:latin typeface="Times New Roman"/>
                <a:cs typeface="Times New Roman"/>
              </a:rPr>
              <a:t>прогулках</a:t>
            </a:r>
            <a:r>
              <a:rPr dirty="0" sz="2400">
                <a:latin typeface="Times New Roman"/>
                <a:cs typeface="Times New Roman"/>
              </a:rPr>
              <a:t> в</a:t>
            </a:r>
            <a:r>
              <a:rPr dirty="0" sz="2400" spc="5">
                <a:latin typeface="Times New Roman"/>
                <a:cs typeface="Times New Roman"/>
              </a:rPr>
              <a:t> </a:t>
            </a:r>
            <a:r>
              <a:rPr dirty="0" sz="2400" spc="-5">
                <a:latin typeface="Times New Roman"/>
                <a:cs typeface="Times New Roman"/>
              </a:rPr>
              <a:t>первой </a:t>
            </a:r>
            <a:r>
              <a:rPr dirty="0" sz="2400" spc="-585">
                <a:latin typeface="Times New Roman"/>
                <a:cs typeface="Times New Roman"/>
              </a:rPr>
              <a:t> </a:t>
            </a:r>
            <a:r>
              <a:rPr dirty="0" sz="2400" spc="-5">
                <a:latin typeface="Times New Roman"/>
                <a:cs typeface="Times New Roman"/>
              </a:rPr>
              <a:t>половине </a:t>
            </a:r>
            <a:r>
              <a:rPr dirty="0" sz="2400">
                <a:latin typeface="Times New Roman"/>
                <a:cs typeface="Times New Roman"/>
              </a:rPr>
              <a:t>дня </a:t>
            </a:r>
            <a:r>
              <a:rPr dirty="0" sz="2400" spc="-5">
                <a:latin typeface="Times New Roman"/>
                <a:cs typeface="Times New Roman"/>
              </a:rPr>
              <a:t>планируется ежедневно. </a:t>
            </a:r>
            <a:r>
              <a:rPr dirty="0" sz="2400">
                <a:latin typeface="Times New Roman"/>
                <a:cs typeface="Times New Roman"/>
              </a:rPr>
              <a:t>В старших </a:t>
            </a:r>
            <a:r>
              <a:rPr dirty="0" sz="2400" spc="-5">
                <a:latin typeface="Times New Roman"/>
                <a:cs typeface="Times New Roman"/>
              </a:rPr>
              <a:t>группах, </a:t>
            </a:r>
            <a:r>
              <a:rPr dirty="0" sz="2400">
                <a:latin typeface="Times New Roman"/>
                <a:cs typeface="Times New Roman"/>
              </a:rPr>
              <a:t> </a:t>
            </a:r>
            <a:r>
              <a:rPr dirty="0" sz="2400" spc="-5">
                <a:latin typeface="Times New Roman"/>
                <a:cs typeface="Times New Roman"/>
              </a:rPr>
              <a:t>где</a:t>
            </a:r>
            <a:r>
              <a:rPr dirty="0" sz="2400" spc="390">
                <a:latin typeface="Times New Roman"/>
                <a:cs typeface="Times New Roman"/>
              </a:rPr>
              <a:t> </a:t>
            </a:r>
            <a:r>
              <a:rPr dirty="0" sz="2400">
                <a:latin typeface="Times New Roman"/>
                <a:cs typeface="Times New Roman"/>
              </a:rPr>
              <a:t>особенно</a:t>
            </a:r>
            <a:r>
              <a:rPr dirty="0" sz="2400" spc="365">
                <a:latin typeface="Times New Roman"/>
                <a:cs typeface="Times New Roman"/>
              </a:rPr>
              <a:t> </a:t>
            </a:r>
            <a:r>
              <a:rPr dirty="0" sz="2400">
                <a:latin typeface="Times New Roman"/>
                <a:cs typeface="Times New Roman"/>
              </a:rPr>
              <a:t>широкая</a:t>
            </a:r>
            <a:r>
              <a:rPr dirty="0" sz="2400" spc="365">
                <a:latin typeface="Times New Roman"/>
                <a:cs typeface="Times New Roman"/>
              </a:rPr>
              <a:t> </a:t>
            </a:r>
            <a:r>
              <a:rPr dirty="0" sz="2400" spc="-5">
                <a:latin typeface="Times New Roman"/>
                <a:cs typeface="Times New Roman"/>
              </a:rPr>
              <a:t>программа</a:t>
            </a:r>
            <a:r>
              <a:rPr dirty="0" sz="2400" spc="380">
                <a:latin typeface="Times New Roman"/>
                <a:cs typeface="Times New Roman"/>
              </a:rPr>
              <a:t> </a:t>
            </a:r>
            <a:r>
              <a:rPr dirty="0" sz="2400" spc="-5">
                <a:latin typeface="Times New Roman"/>
                <a:cs typeface="Times New Roman"/>
              </a:rPr>
              <a:t>ознакомления</a:t>
            </a:r>
            <a:r>
              <a:rPr dirty="0" sz="2400" spc="375">
                <a:latin typeface="Times New Roman"/>
                <a:cs typeface="Times New Roman"/>
              </a:rPr>
              <a:t> </a:t>
            </a:r>
            <a:r>
              <a:rPr dirty="0" sz="2400">
                <a:latin typeface="Times New Roman"/>
                <a:cs typeface="Times New Roman"/>
              </a:rPr>
              <a:t>с</a:t>
            </a:r>
            <a:endParaRPr sz="2400">
              <a:latin typeface="Times New Roman"/>
              <a:cs typeface="Times New Roman"/>
            </a:endParaRPr>
          </a:p>
          <a:p>
            <a:pPr algn="just" marL="12700" marR="5715">
              <a:lnSpc>
                <a:spcPct val="99400"/>
              </a:lnSpc>
              <a:spcBef>
                <a:spcPts val="5"/>
              </a:spcBef>
            </a:pPr>
            <a:r>
              <a:rPr dirty="0" sz="2400" spc="-5">
                <a:latin typeface="Times New Roman"/>
                <a:cs typeface="Times New Roman"/>
              </a:rPr>
              <a:t>общественно-бытовыми </a:t>
            </a:r>
            <a:r>
              <a:rPr dirty="0" sz="2400">
                <a:latin typeface="Times New Roman"/>
                <a:cs typeface="Times New Roman"/>
              </a:rPr>
              <a:t>явлениями, можно </a:t>
            </a:r>
            <a:r>
              <a:rPr dirty="0" sz="2400" spc="-10">
                <a:latin typeface="Times New Roman"/>
                <a:cs typeface="Times New Roman"/>
              </a:rPr>
              <a:t>планировать</a:t>
            </a:r>
            <a:r>
              <a:rPr dirty="0" sz="2400" spc="-5">
                <a:latin typeface="Times New Roman"/>
                <a:cs typeface="Times New Roman"/>
              </a:rPr>
              <a:t> </a:t>
            </a:r>
            <a:r>
              <a:rPr dirty="0" sz="2400">
                <a:latin typeface="Times New Roman"/>
                <a:cs typeface="Times New Roman"/>
              </a:rPr>
              <a:t>и </a:t>
            </a:r>
            <a:r>
              <a:rPr dirty="0" sz="2400" spc="5">
                <a:latin typeface="Times New Roman"/>
                <a:cs typeface="Times New Roman"/>
              </a:rPr>
              <a:t> </a:t>
            </a:r>
            <a:r>
              <a:rPr dirty="0" sz="2400" spc="-5">
                <a:latin typeface="Times New Roman"/>
                <a:cs typeface="Times New Roman"/>
              </a:rPr>
              <a:t>по</a:t>
            </a:r>
            <a:r>
              <a:rPr dirty="0" sz="2400">
                <a:latin typeface="Times New Roman"/>
                <a:cs typeface="Times New Roman"/>
              </a:rPr>
              <a:t> два</a:t>
            </a:r>
            <a:r>
              <a:rPr dirty="0" sz="2400" spc="5">
                <a:latin typeface="Times New Roman"/>
                <a:cs typeface="Times New Roman"/>
              </a:rPr>
              <a:t> </a:t>
            </a:r>
            <a:r>
              <a:rPr dirty="0" sz="2400" spc="-5">
                <a:latin typeface="Times New Roman"/>
                <a:cs typeface="Times New Roman"/>
              </a:rPr>
              <a:t>наблюдения,</a:t>
            </a:r>
            <a:r>
              <a:rPr dirty="0" sz="2400">
                <a:latin typeface="Times New Roman"/>
                <a:cs typeface="Times New Roman"/>
              </a:rPr>
              <a:t> одно</a:t>
            </a:r>
            <a:r>
              <a:rPr dirty="0" sz="2400" spc="5">
                <a:latin typeface="Times New Roman"/>
                <a:cs typeface="Times New Roman"/>
              </a:rPr>
              <a:t> </a:t>
            </a:r>
            <a:r>
              <a:rPr dirty="0" sz="2400" spc="-5">
                <a:latin typeface="Times New Roman"/>
                <a:cs typeface="Times New Roman"/>
              </a:rPr>
              <a:t>из</a:t>
            </a:r>
            <a:r>
              <a:rPr dirty="0" sz="2400">
                <a:latin typeface="Times New Roman"/>
                <a:cs typeface="Times New Roman"/>
              </a:rPr>
              <a:t> </a:t>
            </a:r>
            <a:r>
              <a:rPr dirty="0" sz="2400" spc="-5">
                <a:latin typeface="Times New Roman"/>
                <a:cs typeface="Times New Roman"/>
              </a:rPr>
              <a:t>которых</a:t>
            </a:r>
            <a:r>
              <a:rPr dirty="0" sz="2400">
                <a:latin typeface="Times New Roman"/>
                <a:cs typeface="Times New Roman"/>
              </a:rPr>
              <a:t> </a:t>
            </a:r>
            <a:r>
              <a:rPr dirty="0" sz="2400" spc="-5">
                <a:latin typeface="Times New Roman"/>
                <a:cs typeface="Times New Roman"/>
              </a:rPr>
              <a:t>будет</a:t>
            </a:r>
            <a:r>
              <a:rPr dirty="0" sz="2400">
                <a:latin typeface="Times New Roman"/>
                <a:cs typeface="Times New Roman"/>
              </a:rPr>
              <a:t> </a:t>
            </a:r>
            <a:r>
              <a:rPr dirty="0" sz="2400" spc="-5">
                <a:latin typeface="Times New Roman"/>
                <a:cs typeface="Times New Roman"/>
              </a:rPr>
              <a:t>частью </a:t>
            </a:r>
            <a:r>
              <a:rPr dirty="0" sz="2400">
                <a:latin typeface="Times New Roman"/>
                <a:cs typeface="Times New Roman"/>
              </a:rPr>
              <a:t> комплексного</a:t>
            </a:r>
            <a:r>
              <a:rPr dirty="0" sz="2400" spc="-40">
                <a:latin typeface="Times New Roman"/>
                <a:cs typeface="Times New Roman"/>
              </a:rPr>
              <a:t> </a:t>
            </a:r>
            <a:r>
              <a:rPr dirty="0" sz="2400">
                <a:latin typeface="Times New Roman"/>
                <a:cs typeface="Times New Roman"/>
              </a:rPr>
              <a:t>занятия</a:t>
            </a:r>
            <a:r>
              <a:rPr dirty="0" sz="2400" spc="-20">
                <a:latin typeface="Times New Roman"/>
                <a:cs typeface="Times New Roman"/>
              </a:rPr>
              <a:t> </a:t>
            </a:r>
            <a:r>
              <a:rPr dirty="0" sz="2400">
                <a:latin typeface="Times New Roman"/>
                <a:cs typeface="Times New Roman"/>
              </a:rPr>
              <a:t>и</a:t>
            </a:r>
            <a:r>
              <a:rPr dirty="0" sz="2400" spc="-25">
                <a:latin typeface="Times New Roman"/>
                <a:cs typeface="Times New Roman"/>
              </a:rPr>
              <a:t> </a:t>
            </a:r>
            <a:r>
              <a:rPr dirty="0" sz="2400">
                <a:latin typeface="Times New Roman"/>
                <a:cs typeface="Times New Roman"/>
              </a:rPr>
              <a:t>займет</a:t>
            </a:r>
            <a:r>
              <a:rPr dirty="0" sz="2400" spc="-15">
                <a:latin typeface="Times New Roman"/>
                <a:cs typeface="Times New Roman"/>
              </a:rPr>
              <a:t> </a:t>
            </a:r>
            <a:r>
              <a:rPr dirty="0" sz="2400">
                <a:latin typeface="Times New Roman"/>
                <a:cs typeface="Times New Roman"/>
              </a:rPr>
              <a:t>10—15</a:t>
            </a:r>
            <a:r>
              <a:rPr dirty="0" sz="2400" spc="-15">
                <a:latin typeface="Times New Roman"/>
                <a:cs typeface="Times New Roman"/>
              </a:rPr>
              <a:t> </a:t>
            </a:r>
            <a:r>
              <a:rPr dirty="0" sz="2400" spc="-5">
                <a:latin typeface="Times New Roman"/>
                <a:cs typeface="Times New Roman"/>
              </a:rPr>
              <a:t>минут.</a:t>
            </a:r>
            <a:endParaRPr sz="2400">
              <a:latin typeface="Times New Roman"/>
              <a:cs typeface="Times New Roman"/>
            </a:endParaRPr>
          </a:p>
          <a:p>
            <a:pPr algn="just" marL="12700" marR="5080" indent="228600">
              <a:lnSpc>
                <a:spcPct val="99500"/>
              </a:lnSpc>
              <a:spcBef>
                <a:spcPts val="60"/>
              </a:spcBef>
            </a:pPr>
            <a:r>
              <a:rPr dirty="0" sz="2400" spc="-5">
                <a:latin typeface="Times New Roman"/>
                <a:cs typeface="Times New Roman"/>
              </a:rPr>
              <a:t>Наблюдения</a:t>
            </a:r>
            <a:r>
              <a:rPr dirty="0" sz="2400">
                <a:latin typeface="Times New Roman"/>
                <a:cs typeface="Times New Roman"/>
              </a:rPr>
              <a:t> должны</a:t>
            </a:r>
            <a:r>
              <a:rPr dirty="0" sz="2400" spc="5">
                <a:latin typeface="Times New Roman"/>
                <a:cs typeface="Times New Roman"/>
              </a:rPr>
              <a:t> </a:t>
            </a:r>
            <a:r>
              <a:rPr dirty="0" sz="2400" spc="-5">
                <a:latin typeface="Times New Roman"/>
                <a:cs typeface="Times New Roman"/>
              </a:rPr>
              <a:t>планироваться</a:t>
            </a:r>
            <a:r>
              <a:rPr dirty="0" sz="2400">
                <a:latin typeface="Times New Roman"/>
                <a:cs typeface="Times New Roman"/>
              </a:rPr>
              <a:t> в</a:t>
            </a:r>
            <a:r>
              <a:rPr dirty="0" sz="2400" spc="5">
                <a:latin typeface="Times New Roman"/>
                <a:cs typeface="Times New Roman"/>
              </a:rPr>
              <a:t> </a:t>
            </a:r>
            <a:r>
              <a:rPr dirty="0" sz="2400" spc="-5">
                <a:latin typeface="Times New Roman"/>
                <a:cs typeface="Times New Roman"/>
              </a:rPr>
              <a:t>соответствии</a:t>
            </a:r>
            <a:r>
              <a:rPr dirty="0" sz="2400">
                <a:latin typeface="Times New Roman"/>
                <a:cs typeface="Times New Roman"/>
              </a:rPr>
              <a:t> с </a:t>
            </a:r>
            <a:r>
              <a:rPr dirty="0" sz="2400" spc="5">
                <a:latin typeface="Times New Roman"/>
                <a:cs typeface="Times New Roman"/>
              </a:rPr>
              <a:t> </a:t>
            </a:r>
            <a:r>
              <a:rPr dirty="0" sz="2400" spc="-5">
                <a:latin typeface="Times New Roman"/>
                <a:cs typeface="Times New Roman"/>
              </a:rPr>
              <a:t>погодными</a:t>
            </a:r>
            <a:r>
              <a:rPr dirty="0" sz="2400">
                <a:latin typeface="Times New Roman"/>
                <a:cs typeface="Times New Roman"/>
              </a:rPr>
              <a:t> </a:t>
            </a:r>
            <a:r>
              <a:rPr dirty="0" sz="2400" spc="-5">
                <a:latin typeface="Times New Roman"/>
                <a:cs typeface="Times New Roman"/>
              </a:rPr>
              <a:t>условиями</a:t>
            </a:r>
            <a:r>
              <a:rPr dirty="0" sz="2400">
                <a:latin typeface="Times New Roman"/>
                <a:cs typeface="Times New Roman"/>
              </a:rPr>
              <a:t> и</a:t>
            </a:r>
            <a:r>
              <a:rPr dirty="0" sz="2400" spc="5">
                <a:latin typeface="Times New Roman"/>
                <a:cs typeface="Times New Roman"/>
              </a:rPr>
              <a:t> </a:t>
            </a:r>
            <a:r>
              <a:rPr dirty="0" sz="2400" spc="-5">
                <a:latin typeface="Times New Roman"/>
                <a:cs typeface="Times New Roman"/>
              </a:rPr>
              <a:t>временными</a:t>
            </a:r>
            <a:r>
              <a:rPr dirty="0" sz="2400">
                <a:latin typeface="Times New Roman"/>
                <a:cs typeface="Times New Roman"/>
              </a:rPr>
              <a:t> отрезками:</a:t>
            </a:r>
            <a:r>
              <a:rPr dirty="0" sz="2400" spc="5">
                <a:latin typeface="Times New Roman"/>
                <a:cs typeface="Times New Roman"/>
              </a:rPr>
              <a:t> </a:t>
            </a:r>
            <a:r>
              <a:rPr dirty="0" sz="2400" spc="-5">
                <a:latin typeface="Times New Roman"/>
                <a:cs typeface="Times New Roman"/>
              </a:rPr>
              <a:t>зима, </a:t>
            </a:r>
            <a:r>
              <a:rPr dirty="0" sz="2400">
                <a:latin typeface="Times New Roman"/>
                <a:cs typeface="Times New Roman"/>
              </a:rPr>
              <a:t> </a:t>
            </a:r>
            <a:r>
              <a:rPr dirty="0" sz="2400" spc="-5">
                <a:latin typeface="Times New Roman"/>
                <a:cs typeface="Times New Roman"/>
              </a:rPr>
              <a:t>весна, лето, </a:t>
            </a:r>
            <a:r>
              <a:rPr dirty="0" sz="2400">
                <a:latin typeface="Times New Roman"/>
                <a:cs typeface="Times New Roman"/>
              </a:rPr>
              <a:t>осень. Наблюдения могут </a:t>
            </a:r>
            <a:r>
              <a:rPr dirty="0" sz="2400" spc="-5">
                <a:latin typeface="Times New Roman"/>
                <a:cs typeface="Times New Roman"/>
              </a:rPr>
              <a:t>планироваться </a:t>
            </a:r>
            <a:r>
              <a:rPr dirty="0" sz="2400">
                <a:latin typeface="Times New Roman"/>
                <a:cs typeface="Times New Roman"/>
              </a:rPr>
              <a:t>как </a:t>
            </a:r>
            <a:r>
              <a:rPr dirty="0" sz="2400" spc="5">
                <a:latin typeface="Times New Roman"/>
                <a:cs typeface="Times New Roman"/>
              </a:rPr>
              <a:t> </a:t>
            </a:r>
            <a:r>
              <a:rPr dirty="0" sz="2400" spc="-5">
                <a:latin typeface="Times New Roman"/>
                <a:cs typeface="Times New Roman"/>
              </a:rPr>
              <a:t>кратковременные, </a:t>
            </a:r>
            <a:r>
              <a:rPr dirty="0" sz="2400">
                <a:latin typeface="Times New Roman"/>
                <a:cs typeface="Times New Roman"/>
              </a:rPr>
              <a:t>так и</a:t>
            </a:r>
            <a:r>
              <a:rPr dirty="0" sz="2400" spc="-5">
                <a:latin typeface="Times New Roman"/>
                <a:cs typeface="Times New Roman"/>
              </a:rPr>
              <a:t> </a:t>
            </a:r>
            <a:r>
              <a:rPr dirty="0" sz="2400">
                <a:latin typeface="Times New Roman"/>
                <a:cs typeface="Times New Roman"/>
              </a:rPr>
              <a:t>длительные.</a:t>
            </a:r>
            <a:endParaRPr sz="2400">
              <a:latin typeface="Times New Roman"/>
              <a:cs typeface="Times New Roman"/>
            </a:endParaRPr>
          </a:p>
          <a:p>
            <a:pPr algn="just" marL="12700" marR="8255" indent="228600">
              <a:lnSpc>
                <a:spcPts val="2870"/>
              </a:lnSpc>
              <a:spcBef>
                <a:spcPts val="120"/>
              </a:spcBef>
            </a:pPr>
            <a:r>
              <a:rPr dirty="0" sz="2400">
                <a:latin typeface="Times New Roman"/>
                <a:cs typeface="Times New Roman"/>
              </a:rPr>
              <a:t>В </a:t>
            </a:r>
            <a:r>
              <a:rPr dirty="0" sz="2400" spc="-5">
                <a:latin typeface="Times New Roman"/>
                <a:cs typeface="Times New Roman"/>
              </a:rPr>
              <a:t>процессе наблюдений, проводимых </a:t>
            </a:r>
            <a:r>
              <a:rPr dirty="0" sz="2400">
                <a:latin typeface="Times New Roman"/>
                <a:cs typeface="Times New Roman"/>
              </a:rPr>
              <a:t>как </a:t>
            </a:r>
            <a:r>
              <a:rPr dirty="0" sz="2400" spc="-5">
                <a:latin typeface="Times New Roman"/>
                <a:cs typeface="Times New Roman"/>
              </a:rPr>
              <a:t>по инициативе </a:t>
            </a:r>
            <a:r>
              <a:rPr dirty="0" sz="2400">
                <a:latin typeface="Times New Roman"/>
                <a:cs typeface="Times New Roman"/>
              </a:rPr>
              <a:t> </a:t>
            </a:r>
            <a:r>
              <a:rPr dirty="0" sz="2400" spc="-5">
                <a:latin typeface="Times New Roman"/>
                <a:cs typeface="Times New Roman"/>
              </a:rPr>
              <a:t>взрослых,</a:t>
            </a:r>
            <a:r>
              <a:rPr dirty="0" sz="2400">
                <a:latin typeface="Times New Roman"/>
                <a:cs typeface="Times New Roman"/>
              </a:rPr>
              <a:t> так</a:t>
            </a:r>
            <a:r>
              <a:rPr dirty="0" sz="2400" spc="5">
                <a:latin typeface="Times New Roman"/>
                <a:cs typeface="Times New Roman"/>
              </a:rPr>
              <a:t> </a:t>
            </a:r>
            <a:r>
              <a:rPr dirty="0" sz="2400">
                <a:latin typeface="Times New Roman"/>
                <a:cs typeface="Times New Roman"/>
              </a:rPr>
              <a:t>и</a:t>
            </a:r>
            <a:r>
              <a:rPr dirty="0" sz="2400" spc="5">
                <a:latin typeface="Times New Roman"/>
                <a:cs typeface="Times New Roman"/>
              </a:rPr>
              <a:t> </a:t>
            </a:r>
            <a:r>
              <a:rPr dirty="0" sz="2400" spc="-5">
                <a:latin typeface="Times New Roman"/>
                <a:cs typeface="Times New Roman"/>
              </a:rPr>
              <a:t>по</a:t>
            </a:r>
            <a:r>
              <a:rPr dirty="0" sz="2400">
                <a:latin typeface="Times New Roman"/>
                <a:cs typeface="Times New Roman"/>
              </a:rPr>
              <a:t> желанию</a:t>
            </a:r>
            <a:r>
              <a:rPr dirty="0" sz="2400" spc="5">
                <a:latin typeface="Times New Roman"/>
                <a:cs typeface="Times New Roman"/>
              </a:rPr>
              <a:t> </a:t>
            </a:r>
            <a:r>
              <a:rPr dirty="0" sz="2400">
                <a:latin typeface="Times New Roman"/>
                <a:cs typeface="Times New Roman"/>
              </a:rPr>
              <a:t>детей,</a:t>
            </a:r>
            <a:r>
              <a:rPr dirty="0" sz="2400" spc="5">
                <a:latin typeface="Times New Roman"/>
                <a:cs typeface="Times New Roman"/>
              </a:rPr>
              <a:t> </a:t>
            </a:r>
            <a:r>
              <a:rPr dirty="0" sz="2400" spc="-5">
                <a:latin typeface="Times New Roman"/>
                <a:cs typeface="Times New Roman"/>
              </a:rPr>
              <a:t>развиваются: </a:t>
            </a:r>
            <a:r>
              <a:rPr dirty="0" sz="2400">
                <a:latin typeface="Times New Roman"/>
                <a:cs typeface="Times New Roman"/>
              </a:rPr>
              <a:t> </a:t>
            </a:r>
            <a:r>
              <a:rPr dirty="0" sz="2400" spc="-5">
                <a:latin typeface="Times New Roman"/>
                <a:cs typeface="Times New Roman"/>
              </a:rPr>
              <a:t>эстетическое</a:t>
            </a:r>
            <a:r>
              <a:rPr dirty="0" sz="2400" spc="10">
                <a:latin typeface="Times New Roman"/>
                <a:cs typeface="Times New Roman"/>
              </a:rPr>
              <a:t> </a:t>
            </a:r>
            <a:r>
              <a:rPr dirty="0" sz="2400" spc="-5">
                <a:latin typeface="Times New Roman"/>
                <a:cs typeface="Times New Roman"/>
              </a:rPr>
              <a:t>восприятие, умственная активность.</a:t>
            </a:r>
            <a:endParaRPr sz="24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740155" y="892809"/>
            <a:ext cx="7673340" cy="4427855"/>
          </a:xfrm>
          <a:prstGeom prst="rect">
            <a:avLst/>
          </a:prstGeom>
        </p:spPr>
        <p:txBody>
          <a:bodyPr wrap="square" lIns="0" tIns="26034" rIns="0" bIns="0" rtlCol="0" vert="horz">
            <a:spAutoFit/>
          </a:bodyPr>
          <a:lstStyle/>
          <a:p>
            <a:pPr marL="13970" marR="5080">
              <a:lnSpc>
                <a:spcPts val="2870"/>
              </a:lnSpc>
              <a:spcBef>
                <a:spcPts val="204"/>
              </a:spcBef>
            </a:pPr>
            <a:r>
              <a:rPr dirty="0" sz="2400" spc="-5">
                <a:latin typeface="Times New Roman"/>
                <a:cs typeface="Times New Roman"/>
              </a:rPr>
              <a:t>При</a:t>
            </a:r>
            <a:r>
              <a:rPr dirty="0" sz="2400" spc="155">
                <a:latin typeface="Times New Roman"/>
                <a:cs typeface="Times New Roman"/>
              </a:rPr>
              <a:t> </a:t>
            </a:r>
            <a:r>
              <a:rPr dirty="0" sz="2400">
                <a:latin typeface="Times New Roman"/>
                <a:cs typeface="Times New Roman"/>
              </a:rPr>
              <a:t>организации</a:t>
            </a:r>
            <a:r>
              <a:rPr dirty="0" sz="2400" spc="175">
                <a:latin typeface="Times New Roman"/>
                <a:cs typeface="Times New Roman"/>
              </a:rPr>
              <a:t> </a:t>
            </a:r>
            <a:r>
              <a:rPr dirty="0" sz="2400" spc="-5">
                <a:latin typeface="Times New Roman"/>
                <a:cs typeface="Times New Roman"/>
              </a:rPr>
              <a:t>любых</a:t>
            </a:r>
            <a:r>
              <a:rPr dirty="0" sz="2400" spc="165">
                <a:latin typeface="Times New Roman"/>
                <a:cs typeface="Times New Roman"/>
              </a:rPr>
              <a:t> </a:t>
            </a:r>
            <a:r>
              <a:rPr dirty="0" sz="2400" spc="-5">
                <a:latin typeface="Times New Roman"/>
                <a:cs typeface="Times New Roman"/>
              </a:rPr>
              <a:t>видов</a:t>
            </a:r>
            <a:r>
              <a:rPr dirty="0" sz="2400" spc="170">
                <a:latin typeface="Times New Roman"/>
                <a:cs typeface="Times New Roman"/>
              </a:rPr>
              <a:t> </a:t>
            </a:r>
            <a:r>
              <a:rPr dirty="0" sz="2400" spc="-5">
                <a:latin typeface="Times New Roman"/>
                <a:cs typeface="Times New Roman"/>
              </a:rPr>
              <a:t>наблюдений</a:t>
            </a:r>
            <a:r>
              <a:rPr dirty="0" sz="2400" spc="170">
                <a:latin typeface="Times New Roman"/>
                <a:cs typeface="Times New Roman"/>
              </a:rPr>
              <a:t> </a:t>
            </a:r>
            <a:r>
              <a:rPr dirty="0" sz="2400">
                <a:latin typeface="Times New Roman"/>
                <a:cs typeface="Times New Roman"/>
              </a:rPr>
              <a:t>должно</a:t>
            </a:r>
            <a:r>
              <a:rPr dirty="0" sz="2400" spc="170">
                <a:latin typeface="Times New Roman"/>
                <a:cs typeface="Times New Roman"/>
              </a:rPr>
              <a:t> </a:t>
            </a:r>
            <a:r>
              <a:rPr dirty="0" sz="2400" spc="-5">
                <a:latin typeface="Times New Roman"/>
                <a:cs typeface="Times New Roman"/>
              </a:rPr>
              <a:t>быть </a:t>
            </a:r>
            <a:r>
              <a:rPr dirty="0" sz="2400" spc="-585">
                <a:latin typeface="Times New Roman"/>
                <a:cs typeface="Times New Roman"/>
              </a:rPr>
              <a:t> </a:t>
            </a:r>
            <a:r>
              <a:rPr dirty="0" sz="2400">
                <a:latin typeface="Times New Roman"/>
                <a:cs typeface="Times New Roman"/>
              </a:rPr>
              <a:t>обязательно</a:t>
            </a:r>
            <a:r>
              <a:rPr dirty="0" sz="2400" spc="-40">
                <a:latin typeface="Times New Roman"/>
                <a:cs typeface="Times New Roman"/>
              </a:rPr>
              <a:t> </a:t>
            </a:r>
            <a:r>
              <a:rPr dirty="0" sz="2400" spc="-5">
                <a:latin typeface="Times New Roman"/>
                <a:cs typeface="Times New Roman"/>
              </a:rPr>
              <a:t>использовано</a:t>
            </a:r>
            <a:r>
              <a:rPr dirty="0" sz="2400" spc="-15">
                <a:latin typeface="Times New Roman"/>
                <a:cs typeface="Times New Roman"/>
              </a:rPr>
              <a:t> </a:t>
            </a:r>
            <a:r>
              <a:rPr dirty="0" sz="2400" b="1">
                <a:latin typeface="Times New Roman"/>
                <a:cs typeface="Times New Roman"/>
              </a:rPr>
              <a:t>художественное</a:t>
            </a:r>
            <a:r>
              <a:rPr dirty="0" sz="2400" spc="-15" b="1">
                <a:latin typeface="Times New Roman"/>
                <a:cs typeface="Times New Roman"/>
              </a:rPr>
              <a:t> </a:t>
            </a:r>
            <a:r>
              <a:rPr dirty="0" sz="2400" spc="-5" b="1">
                <a:latin typeface="Times New Roman"/>
                <a:cs typeface="Times New Roman"/>
              </a:rPr>
              <a:t>слово</a:t>
            </a:r>
            <a:r>
              <a:rPr dirty="0" sz="2400" spc="-5">
                <a:latin typeface="Times New Roman"/>
                <a:cs typeface="Times New Roman"/>
              </a:rPr>
              <a:t>:</a:t>
            </a:r>
            <a:endParaRPr sz="24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25"/>
              </a:spcBef>
            </a:pPr>
            <a:endParaRPr sz="2400">
              <a:latin typeface="Times New Roman"/>
              <a:cs typeface="Times New Roman"/>
            </a:endParaRPr>
          </a:p>
          <a:p>
            <a:pPr marL="253365" indent="-241300">
              <a:lnSpc>
                <a:spcPct val="100000"/>
              </a:lnSpc>
              <a:buSzPct val="91666"/>
              <a:buFont typeface="Wingdings"/>
              <a:buChar char=""/>
              <a:tabLst>
                <a:tab pos="254000" algn="l"/>
              </a:tabLst>
            </a:pPr>
            <a:r>
              <a:rPr dirty="0" sz="2400" spc="-5">
                <a:latin typeface="Times New Roman"/>
                <a:cs typeface="Times New Roman"/>
              </a:rPr>
              <a:t>Стихи,</a:t>
            </a:r>
            <a:endParaRPr sz="2400">
              <a:latin typeface="Times New Roman"/>
              <a:cs typeface="Times New Roman"/>
            </a:endParaRPr>
          </a:p>
          <a:p>
            <a:pPr marL="329565" indent="-317500">
              <a:lnSpc>
                <a:spcPct val="100000"/>
              </a:lnSpc>
              <a:buSzPct val="91666"/>
              <a:buFont typeface="Wingdings"/>
              <a:buChar char=""/>
              <a:tabLst>
                <a:tab pos="330200" algn="l"/>
              </a:tabLst>
            </a:pPr>
            <a:r>
              <a:rPr dirty="0" sz="2400" spc="-5">
                <a:latin typeface="Times New Roman"/>
                <a:cs typeface="Times New Roman"/>
              </a:rPr>
              <a:t>Пословицы,</a:t>
            </a:r>
            <a:endParaRPr sz="2400">
              <a:latin typeface="Times New Roman"/>
              <a:cs typeface="Times New Roman"/>
            </a:endParaRPr>
          </a:p>
          <a:p>
            <a:pPr marL="329565" indent="-317500">
              <a:lnSpc>
                <a:spcPct val="100000"/>
              </a:lnSpc>
              <a:buSzPct val="91666"/>
              <a:buFont typeface="Wingdings"/>
              <a:buChar char=""/>
              <a:tabLst>
                <a:tab pos="330200" algn="l"/>
              </a:tabLst>
            </a:pPr>
            <a:r>
              <a:rPr dirty="0" sz="2400" spc="-5">
                <a:latin typeface="Times New Roman"/>
                <a:cs typeface="Times New Roman"/>
              </a:rPr>
              <a:t>Поговорки,</a:t>
            </a:r>
            <a:endParaRPr sz="2400">
              <a:latin typeface="Times New Roman"/>
              <a:cs typeface="Times New Roman"/>
            </a:endParaRPr>
          </a:p>
          <a:p>
            <a:pPr marL="329565" indent="-317500">
              <a:lnSpc>
                <a:spcPct val="100000"/>
              </a:lnSpc>
              <a:spcBef>
                <a:spcPts val="15"/>
              </a:spcBef>
              <a:buSzPct val="91666"/>
              <a:buFont typeface="Wingdings"/>
              <a:buChar char=""/>
              <a:tabLst>
                <a:tab pos="330200" algn="l"/>
              </a:tabLst>
            </a:pPr>
            <a:r>
              <a:rPr dirty="0" sz="2400">
                <a:latin typeface="Times New Roman"/>
                <a:cs typeface="Times New Roman"/>
              </a:rPr>
              <a:t>Загадки,</a:t>
            </a:r>
            <a:endParaRPr sz="2400">
              <a:latin typeface="Times New Roman"/>
              <a:cs typeface="Times New Roman"/>
            </a:endParaRPr>
          </a:p>
          <a:p>
            <a:pPr marL="329565" indent="-317500">
              <a:lnSpc>
                <a:spcPct val="100000"/>
              </a:lnSpc>
              <a:buSzPct val="91666"/>
              <a:buFont typeface="Wingdings"/>
              <a:buChar char=""/>
              <a:tabLst>
                <a:tab pos="330200" algn="l"/>
              </a:tabLst>
            </a:pPr>
            <a:r>
              <a:rPr dirty="0" sz="2400" spc="-5">
                <a:latin typeface="Times New Roman"/>
                <a:cs typeface="Times New Roman"/>
              </a:rPr>
              <a:t>Потешки,</a:t>
            </a:r>
            <a:endParaRPr sz="2400">
              <a:latin typeface="Times New Roman"/>
              <a:cs typeface="Times New Roman"/>
            </a:endParaRPr>
          </a:p>
          <a:p>
            <a:pPr marL="329565" indent="-316230">
              <a:lnSpc>
                <a:spcPct val="100000"/>
              </a:lnSpc>
              <a:buSzPct val="91666"/>
              <a:buFont typeface="Wingdings"/>
              <a:buChar char=""/>
              <a:tabLst>
                <a:tab pos="330200" algn="l"/>
              </a:tabLst>
            </a:pPr>
            <a:r>
              <a:rPr dirty="0" sz="2400" spc="-5">
                <a:latin typeface="Times New Roman"/>
                <a:cs typeface="Times New Roman"/>
              </a:rPr>
              <a:t>Приметы.</a:t>
            </a:r>
            <a:endParaRPr sz="2400">
              <a:latin typeface="Times New Roman"/>
              <a:cs typeface="Times New Roman"/>
            </a:endParaRPr>
          </a:p>
          <a:p>
            <a:pPr marL="407034" marR="4200525" indent="-407034">
              <a:lnSpc>
                <a:spcPct val="100000"/>
              </a:lnSpc>
              <a:spcBef>
                <a:spcPts val="95"/>
              </a:spcBef>
              <a:buSzPct val="91666"/>
              <a:buFont typeface="Wingdings"/>
              <a:buChar char=""/>
              <a:tabLst>
                <a:tab pos="407034" algn="l"/>
                <a:tab pos="408305" algn="l"/>
              </a:tabLst>
            </a:pPr>
            <a:r>
              <a:rPr dirty="0" sz="2400">
                <a:latin typeface="Times New Roman"/>
                <a:cs typeface="Times New Roman"/>
              </a:rPr>
              <a:t>С </a:t>
            </a:r>
            <a:r>
              <a:rPr dirty="0" sz="2400" spc="-5">
                <a:latin typeface="Times New Roman"/>
                <a:cs typeface="Times New Roman"/>
              </a:rPr>
              <a:t>приметами </a:t>
            </a:r>
            <a:r>
              <a:rPr dirty="0" sz="2400" spc="-10">
                <a:latin typeface="Times New Roman"/>
                <a:cs typeface="Times New Roman"/>
              </a:rPr>
              <a:t>начинают </a:t>
            </a:r>
            <a:r>
              <a:rPr dirty="0" sz="2400" spc="-590">
                <a:latin typeface="Times New Roman"/>
                <a:cs typeface="Times New Roman"/>
              </a:rPr>
              <a:t> </a:t>
            </a:r>
            <a:r>
              <a:rPr dirty="0" sz="2400" spc="-5">
                <a:latin typeface="Times New Roman"/>
                <a:cs typeface="Times New Roman"/>
              </a:rPr>
              <a:t>знакомить</a:t>
            </a:r>
            <a:r>
              <a:rPr dirty="0" sz="2400" spc="-145">
                <a:latin typeface="Times New Roman"/>
                <a:cs typeface="Times New Roman"/>
              </a:rPr>
              <a:t> </a:t>
            </a:r>
            <a:r>
              <a:rPr dirty="0" sz="2400" spc="-10">
                <a:latin typeface="Times New Roman"/>
                <a:cs typeface="Times New Roman"/>
              </a:rPr>
              <a:t>со</a:t>
            </a:r>
            <a:endParaRPr sz="2400">
              <a:latin typeface="Times New Roman"/>
              <a:cs typeface="Times New Roman"/>
            </a:endParaRPr>
          </a:p>
          <a:p>
            <a:pPr marL="1995805">
              <a:lnSpc>
                <a:spcPct val="100000"/>
              </a:lnSpc>
              <a:spcBef>
                <a:spcPts val="5"/>
              </a:spcBef>
            </a:pPr>
            <a:r>
              <a:rPr dirty="0" sz="2400" spc="-5">
                <a:latin typeface="Times New Roman"/>
                <a:cs typeface="Times New Roman"/>
              </a:rPr>
              <a:t>средней</a:t>
            </a:r>
            <a:r>
              <a:rPr dirty="0" sz="2400" spc="-65">
                <a:latin typeface="Times New Roman"/>
                <a:cs typeface="Times New Roman"/>
              </a:rPr>
              <a:t> </a:t>
            </a:r>
            <a:r>
              <a:rPr dirty="0" sz="2400" spc="-5">
                <a:latin typeface="Times New Roman"/>
                <a:cs typeface="Times New Roman"/>
              </a:rPr>
              <a:t>группы.</a:t>
            </a:r>
            <a:endParaRPr sz="24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609091" y="883665"/>
            <a:ext cx="7971790" cy="513524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just" marL="2126615">
              <a:lnSpc>
                <a:spcPts val="2870"/>
              </a:lnSpc>
              <a:spcBef>
                <a:spcPts val="100"/>
              </a:spcBef>
            </a:pPr>
            <a:r>
              <a:rPr dirty="0" sz="2400" b="1">
                <a:latin typeface="Times New Roman"/>
                <a:cs typeface="Times New Roman"/>
              </a:rPr>
              <a:t>Двигательная</a:t>
            </a:r>
            <a:r>
              <a:rPr dirty="0" sz="2400" spc="-90" b="1">
                <a:latin typeface="Times New Roman"/>
                <a:cs typeface="Times New Roman"/>
              </a:rPr>
              <a:t> </a:t>
            </a:r>
            <a:r>
              <a:rPr dirty="0" sz="2400" b="1">
                <a:latin typeface="Times New Roman"/>
                <a:cs typeface="Times New Roman"/>
              </a:rPr>
              <a:t>деятельность</a:t>
            </a:r>
            <a:endParaRPr sz="2400">
              <a:latin typeface="Times New Roman"/>
              <a:cs typeface="Times New Roman"/>
            </a:endParaRPr>
          </a:p>
          <a:p>
            <a:pPr algn="just" marL="12700" marR="6350">
              <a:lnSpc>
                <a:spcPct val="99400"/>
              </a:lnSpc>
              <a:spcBef>
                <a:spcPts val="5"/>
              </a:spcBef>
            </a:pPr>
            <a:r>
              <a:rPr dirty="0" sz="2400" spc="-5">
                <a:latin typeface="Times New Roman"/>
                <a:cs typeface="Times New Roman"/>
              </a:rPr>
              <a:t>На</a:t>
            </a:r>
            <a:r>
              <a:rPr dirty="0" sz="2400">
                <a:latin typeface="Times New Roman"/>
                <a:cs typeface="Times New Roman"/>
              </a:rPr>
              <a:t> </a:t>
            </a:r>
            <a:r>
              <a:rPr dirty="0" sz="2400" spc="-5">
                <a:latin typeface="Times New Roman"/>
                <a:cs typeface="Times New Roman"/>
              </a:rPr>
              <a:t>прогулке</a:t>
            </a:r>
            <a:r>
              <a:rPr dirty="0" sz="2400">
                <a:latin typeface="Times New Roman"/>
                <a:cs typeface="Times New Roman"/>
              </a:rPr>
              <a:t> </a:t>
            </a:r>
            <a:r>
              <a:rPr dirty="0" sz="2400" spc="-5">
                <a:latin typeface="Times New Roman"/>
                <a:cs typeface="Times New Roman"/>
              </a:rPr>
              <a:t>воспитатель</a:t>
            </a:r>
            <a:r>
              <a:rPr dirty="0" sz="2400">
                <a:latin typeface="Times New Roman"/>
                <a:cs typeface="Times New Roman"/>
              </a:rPr>
              <a:t> </a:t>
            </a:r>
            <a:r>
              <a:rPr dirty="0" sz="2400" spc="-5">
                <a:latin typeface="Times New Roman"/>
                <a:cs typeface="Times New Roman"/>
              </a:rPr>
              <a:t>предусматривает</a:t>
            </a:r>
            <a:r>
              <a:rPr dirty="0" sz="2400">
                <a:latin typeface="Times New Roman"/>
                <a:cs typeface="Times New Roman"/>
              </a:rPr>
              <a:t> </a:t>
            </a:r>
            <a:r>
              <a:rPr dirty="0" sz="2400" spc="-5">
                <a:latin typeface="Times New Roman"/>
                <a:cs typeface="Times New Roman"/>
              </a:rPr>
              <a:t>равномерное </a:t>
            </a:r>
            <a:r>
              <a:rPr dirty="0" sz="2400" spc="-585">
                <a:latin typeface="Times New Roman"/>
                <a:cs typeface="Times New Roman"/>
              </a:rPr>
              <a:t> </a:t>
            </a:r>
            <a:r>
              <a:rPr dirty="0" sz="2400" spc="-5">
                <a:latin typeface="Times New Roman"/>
                <a:cs typeface="Times New Roman"/>
              </a:rPr>
              <a:t>чередование </a:t>
            </a:r>
            <a:r>
              <a:rPr dirty="0" sz="2400">
                <a:latin typeface="Times New Roman"/>
                <a:cs typeface="Times New Roman"/>
              </a:rPr>
              <a:t>спокойной и </a:t>
            </a:r>
            <a:r>
              <a:rPr dirty="0" sz="2400" spc="-5">
                <a:latin typeface="Times New Roman"/>
                <a:cs typeface="Times New Roman"/>
              </a:rPr>
              <a:t>двигательной </a:t>
            </a:r>
            <a:r>
              <a:rPr dirty="0" sz="2400">
                <a:latin typeface="Times New Roman"/>
                <a:cs typeface="Times New Roman"/>
              </a:rPr>
              <a:t>деятельности детей, </a:t>
            </a:r>
            <a:r>
              <a:rPr dirty="0" sz="2400" spc="5">
                <a:latin typeface="Times New Roman"/>
                <a:cs typeface="Times New Roman"/>
              </a:rPr>
              <a:t> </a:t>
            </a:r>
            <a:r>
              <a:rPr dirty="0" sz="2400" spc="-5">
                <a:latin typeface="Times New Roman"/>
                <a:cs typeface="Times New Roman"/>
              </a:rPr>
              <a:t>правильное </a:t>
            </a:r>
            <a:r>
              <a:rPr dirty="0" sz="2400">
                <a:latin typeface="Times New Roman"/>
                <a:cs typeface="Times New Roman"/>
              </a:rPr>
              <a:t>распределение физической </a:t>
            </a:r>
            <a:r>
              <a:rPr dirty="0" sz="2400" spc="-5">
                <a:latin typeface="Times New Roman"/>
                <a:cs typeface="Times New Roman"/>
              </a:rPr>
              <a:t>нагрузки </a:t>
            </a:r>
            <a:r>
              <a:rPr dirty="0" sz="2400">
                <a:latin typeface="Times New Roman"/>
                <a:cs typeface="Times New Roman"/>
              </a:rPr>
              <a:t>в </a:t>
            </a:r>
            <a:r>
              <a:rPr dirty="0" sz="2400" spc="-5">
                <a:latin typeface="Times New Roman"/>
                <a:cs typeface="Times New Roman"/>
              </a:rPr>
              <a:t>течение </a:t>
            </a:r>
            <a:r>
              <a:rPr dirty="0" sz="2400">
                <a:latin typeface="Times New Roman"/>
                <a:cs typeface="Times New Roman"/>
              </a:rPr>
              <a:t> </a:t>
            </a:r>
            <a:r>
              <a:rPr dirty="0" sz="2400" spc="-5">
                <a:latin typeface="Times New Roman"/>
                <a:cs typeface="Times New Roman"/>
              </a:rPr>
              <a:t>всей</a:t>
            </a:r>
            <a:r>
              <a:rPr dirty="0" sz="2400">
                <a:latin typeface="Times New Roman"/>
                <a:cs typeface="Times New Roman"/>
              </a:rPr>
              <a:t> </a:t>
            </a:r>
            <a:r>
              <a:rPr dirty="0" sz="2400" spc="-5">
                <a:latin typeface="Times New Roman"/>
                <a:cs typeface="Times New Roman"/>
              </a:rPr>
              <a:t>прогулки,</a:t>
            </a:r>
            <a:r>
              <a:rPr dirty="0" sz="2400">
                <a:latin typeface="Times New Roman"/>
                <a:cs typeface="Times New Roman"/>
              </a:rPr>
              <a:t> </a:t>
            </a:r>
            <a:r>
              <a:rPr dirty="0" sz="2400" spc="-5">
                <a:latin typeface="Times New Roman"/>
                <a:cs typeface="Times New Roman"/>
              </a:rPr>
              <a:t>придерживаясь</a:t>
            </a:r>
            <a:r>
              <a:rPr dirty="0" sz="2400">
                <a:latin typeface="Times New Roman"/>
                <a:cs typeface="Times New Roman"/>
              </a:rPr>
              <a:t> </a:t>
            </a:r>
            <a:r>
              <a:rPr dirty="0" sz="2400" spc="-5">
                <a:latin typeface="Times New Roman"/>
                <a:cs typeface="Times New Roman"/>
              </a:rPr>
              <a:t>следующей</a:t>
            </a:r>
            <a:r>
              <a:rPr dirty="0" sz="2400">
                <a:latin typeface="Times New Roman"/>
                <a:cs typeface="Times New Roman"/>
              </a:rPr>
              <a:t> </a:t>
            </a:r>
            <a:r>
              <a:rPr dirty="0" sz="2400" spc="-5">
                <a:latin typeface="Times New Roman"/>
                <a:cs typeface="Times New Roman"/>
              </a:rPr>
              <a:t>примерной </a:t>
            </a:r>
            <a:r>
              <a:rPr dirty="0" sz="2400">
                <a:latin typeface="Times New Roman"/>
                <a:cs typeface="Times New Roman"/>
              </a:rPr>
              <a:t> структуры:</a:t>
            </a:r>
            <a:endParaRPr sz="2400">
              <a:latin typeface="Times New Roman"/>
              <a:cs typeface="Times New Roman"/>
            </a:endParaRPr>
          </a:p>
          <a:p>
            <a:pPr algn="just" marL="12700" marR="8255">
              <a:lnSpc>
                <a:spcPts val="2870"/>
              </a:lnSpc>
              <a:spcBef>
                <a:spcPts val="140"/>
              </a:spcBef>
              <a:buFont typeface="Wingdings"/>
              <a:buChar char=""/>
              <a:tabLst>
                <a:tab pos="328930" algn="l"/>
              </a:tabLst>
            </a:pPr>
            <a:r>
              <a:rPr dirty="0" sz="2400">
                <a:latin typeface="Times New Roman"/>
                <a:cs typeface="Times New Roman"/>
              </a:rPr>
              <a:t>спокойная,</a:t>
            </a:r>
            <a:r>
              <a:rPr dirty="0" sz="2400" spc="5">
                <a:latin typeface="Times New Roman"/>
                <a:cs typeface="Times New Roman"/>
              </a:rPr>
              <a:t> </a:t>
            </a:r>
            <a:r>
              <a:rPr dirty="0" sz="2400" spc="-5">
                <a:latin typeface="Times New Roman"/>
                <a:cs typeface="Times New Roman"/>
              </a:rPr>
              <a:t>самостоятельная</a:t>
            </a:r>
            <a:r>
              <a:rPr dirty="0" sz="2400">
                <a:latin typeface="Times New Roman"/>
                <a:cs typeface="Times New Roman"/>
              </a:rPr>
              <a:t> </a:t>
            </a:r>
            <a:r>
              <a:rPr dirty="0" sz="2400" spc="-5">
                <a:latin typeface="Times New Roman"/>
                <a:cs typeface="Times New Roman"/>
              </a:rPr>
              <a:t>деятельность</a:t>
            </a:r>
            <a:r>
              <a:rPr dirty="0" sz="2400">
                <a:latin typeface="Times New Roman"/>
                <a:cs typeface="Times New Roman"/>
              </a:rPr>
              <a:t> детей</a:t>
            </a:r>
            <a:r>
              <a:rPr dirty="0" sz="2400" spc="5">
                <a:latin typeface="Times New Roman"/>
                <a:cs typeface="Times New Roman"/>
              </a:rPr>
              <a:t> </a:t>
            </a:r>
            <a:r>
              <a:rPr dirty="0" sz="2400">
                <a:latin typeface="Times New Roman"/>
                <a:cs typeface="Times New Roman"/>
              </a:rPr>
              <a:t>(игры, </a:t>
            </a:r>
            <a:r>
              <a:rPr dirty="0" sz="2400" spc="5">
                <a:latin typeface="Times New Roman"/>
                <a:cs typeface="Times New Roman"/>
              </a:rPr>
              <a:t> </a:t>
            </a:r>
            <a:r>
              <a:rPr dirty="0" sz="2400" spc="-5">
                <a:latin typeface="Times New Roman"/>
                <a:cs typeface="Times New Roman"/>
              </a:rPr>
              <a:t>наблюдения);</a:t>
            </a:r>
            <a:endParaRPr sz="2400">
              <a:latin typeface="Times New Roman"/>
              <a:cs typeface="Times New Roman"/>
            </a:endParaRPr>
          </a:p>
          <a:p>
            <a:pPr algn="just" marL="328295" indent="-316230">
              <a:lnSpc>
                <a:spcPts val="2785"/>
              </a:lnSpc>
              <a:buFont typeface="Wingdings"/>
              <a:buChar char=""/>
              <a:tabLst>
                <a:tab pos="328930" algn="l"/>
              </a:tabLst>
            </a:pPr>
            <a:r>
              <a:rPr dirty="0" sz="2400" spc="-5">
                <a:latin typeface="Times New Roman"/>
                <a:cs typeface="Times New Roman"/>
              </a:rPr>
              <a:t>затем</a:t>
            </a:r>
            <a:r>
              <a:rPr dirty="0" sz="2400" spc="785">
                <a:latin typeface="Times New Roman"/>
                <a:cs typeface="Times New Roman"/>
              </a:rPr>
              <a:t> </a:t>
            </a:r>
            <a:r>
              <a:rPr dirty="0" sz="2400" spc="785">
                <a:latin typeface="Times New Roman"/>
                <a:cs typeface="Times New Roman"/>
              </a:rPr>
              <a:t> </a:t>
            </a:r>
            <a:r>
              <a:rPr dirty="0" sz="2400" spc="-10">
                <a:latin typeface="Times New Roman"/>
                <a:cs typeface="Times New Roman"/>
              </a:rPr>
              <a:t>подвижные</a:t>
            </a:r>
            <a:r>
              <a:rPr dirty="0" sz="2400" spc="790">
                <a:latin typeface="Times New Roman"/>
                <a:cs typeface="Times New Roman"/>
              </a:rPr>
              <a:t> </a:t>
            </a:r>
            <a:r>
              <a:rPr dirty="0" sz="2400" spc="795">
                <a:latin typeface="Times New Roman"/>
                <a:cs typeface="Times New Roman"/>
              </a:rPr>
              <a:t> </a:t>
            </a:r>
            <a:r>
              <a:rPr dirty="0" sz="2400" spc="-5">
                <a:latin typeface="Times New Roman"/>
                <a:cs typeface="Times New Roman"/>
              </a:rPr>
              <a:t>игры</a:t>
            </a:r>
            <a:r>
              <a:rPr dirty="0" sz="2400" spc="1090">
                <a:latin typeface="Times New Roman"/>
                <a:cs typeface="Times New Roman"/>
              </a:rPr>
              <a:t> </a:t>
            </a:r>
            <a:r>
              <a:rPr dirty="0" sz="2400" spc="1095">
                <a:latin typeface="Times New Roman"/>
                <a:cs typeface="Times New Roman"/>
              </a:rPr>
              <a:t> </a:t>
            </a:r>
            <a:r>
              <a:rPr dirty="0" sz="2400">
                <a:latin typeface="Times New Roman"/>
                <a:cs typeface="Times New Roman"/>
              </a:rPr>
              <a:t>с    </a:t>
            </a:r>
            <a:r>
              <a:rPr dirty="0" sz="2400" spc="360">
                <a:latin typeface="Times New Roman"/>
                <a:cs typeface="Times New Roman"/>
              </a:rPr>
              <a:t> </a:t>
            </a:r>
            <a:r>
              <a:rPr dirty="0" sz="2400" spc="-5">
                <a:latin typeface="Times New Roman"/>
                <a:cs typeface="Times New Roman"/>
              </a:rPr>
              <a:t>элементами</a:t>
            </a:r>
            <a:r>
              <a:rPr dirty="0" sz="2400" spc="1090">
                <a:latin typeface="Times New Roman"/>
                <a:cs typeface="Times New Roman"/>
              </a:rPr>
              <a:t> </a:t>
            </a:r>
            <a:r>
              <a:rPr dirty="0" sz="2400" spc="1095">
                <a:latin typeface="Times New Roman"/>
                <a:cs typeface="Times New Roman"/>
              </a:rPr>
              <a:t> </a:t>
            </a:r>
            <a:r>
              <a:rPr dirty="0" sz="2400">
                <a:latin typeface="Times New Roman"/>
                <a:cs typeface="Times New Roman"/>
              </a:rPr>
              <a:t>спорта,</a:t>
            </a:r>
            <a:endParaRPr sz="2400">
              <a:latin typeface="Times New Roman"/>
              <a:cs typeface="Times New Roman"/>
            </a:endParaRPr>
          </a:p>
          <a:p>
            <a:pPr algn="just" marL="12700">
              <a:lnSpc>
                <a:spcPts val="2875"/>
              </a:lnSpc>
              <a:spcBef>
                <a:spcPts val="15"/>
              </a:spcBef>
            </a:pPr>
            <a:r>
              <a:rPr dirty="0" sz="2400" spc="-5">
                <a:latin typeface="Times New Roman"/>
                <a:cs typeface="Times New Roman"/>
              </a:rPr>
              <a:t>спортивными</a:t>
            </a:r>
            <a:r>
              <a:rPr dirty="0" sz="2400" spc="-45">
                <a:latin typeface="Times New Roman"/>
                <a:cs typeface="Times New Roman"/>
              </a:rPr>
              <a:t> </a:t>
            </a:r>
            <a:r>
              <a:rPr dirty="0" sz="2400" spc="-5">
                <a:latin typeface="Times New Roman"/>
                <a:cs typeface="Times New Roman"/>
              </a:rPr>
              <a:t>развлечениями;</a:t>
            </a:r>
            <a:endParaRPr sz="2400">
              <a:latin typeface="Times New Roman"/>
              <a:cs typeface="Times New Roman"/>
            </a:endParaRPr>
          </a:p>
          <a:p>
            <a:pPr algn="just" marL="328295" indent="-316230">
              <a:lnSpc>
                <a:spcPts val="2875"/>
              </a:lnSpc>
              <a:buFont typeface="Wingdings"/>
              <a:buChar char=""/>
              <a:tabLst>
                <a:tab pos="328930" algn="l"/>
              </a:tabLst>
            </a:pPr>
            <a:r>
              <a:rPr dirty="0" sz="2400">
                <a:latin typeface="Times New Roman"/>
                <a:cs typeface="Times New Roman"/>
              </a:rPr>
              <a:t>трудовая</a:t>
            </a:r>
            <a:r>
              <a:rPr dirty="0" sz="2400" spc="-55">
                <a:latin typeface="Times New Roman"/>
                <a:cs typeface="Times New Roman"/>
              </a:rPr>
              <a:t> </a:t>
            </a:r>
            <a:r>
              <a:rPr dirty="0" sz="2400" spc="-5">
                <a:latin typeface="Times New Roman"/>
                <a:cs typeface="Times New Roman"/>
              </a:rPr>
              <a:t>деятельность</a:t>
            </a:r>
            <a:r>
              <a:rPr dirty="0" sz="2400" spc="-45">
                <a:latin typeface="Times New Roman"/>
                <a:cs typeface="Times New Roman"/>
              </a:rPr>
              <a:t> </a:t>
            </a:r>
            <a:r>
              <a:rPr dirty="0" sz="2400">
                <a:latin typeface="Times New Roman"/>
                <a:cs typeface="Times New Roman"/>
              </a:rPr>
              <a:t>детей.</a:t>
            </a:r>
            <a:endParaRPr sz="2400">
              <a:latin typeface="Times New Roman"/>
              <a:cs typeface="Times New Roman"/>
            </a:endParaRPr>
          </a:p>
          <a:p>
            <a:pPr algn="just" marL="12700" marR="5080" indent="228600">
              <a:lnSpc>
                <a:spcPts val="2870"/>
              </a:lnSpc>
              <a:spcBef>
                <a:spcPts val="100"/>
              </a:spcBef>
            </a:pPr>
            <a:r>
              <a:rPr dirty="0" sz="2400" spc="-5">
                <a:latin typeface="Times New Roman"/>
                <a:cs typeface="Times New Roman"/>
              </a:rPr>
              <a:t>Продолжительность</a:t>
            </a:r>
            <a:r>
              <a:rPr dirty="0" sz="2400">
                <a:latin typeface="Times New Roman"/>
                <a:cs typeface="Times New Roman"/>
              </a:rPr>
              <a:t> подвижной</a:t>
            </a:r>
            <a:r>
              <a:rPr dirty="0" sz="2400" spc="5">
                <a:latin typeface="Times New Roman"/>
                <a:cs typeface="Times New Roman"/>
              </a:rPr>
              <a:t> </a:t>
            </a:r>
            <a:r>
              <a:rPr dirty="0" sz="2400">
                <a:latin typeface="Times New Roman"/>
                <a:cs typeface="Times New Roman"/>
              </a:rPr>
              <a:t>деятельности</a:t>
            </a:r>
            <a:r>
              <a:rPr dirty="0" sz="2400" spc="5">
                <a:latin typeface="Times New Roman"/>
                <a:cs typeface="Times New Roman"/>
              </a:rPr>
              <a:t> </a:t>
            </a:r>
            <a:r>
              <a:rPr dirty="0" sz="2400">
                <a:latin typeface="Times New Roman"/>
                <a:cs typeface="Times New Roman"/>
              </a:rPr>
              <a:t>составляет </a:t>
            </a:r>
            <a:r>
              <a:rPr dirty="0" sz="2400" spc="-585">
                <a:latin typeface="Times New Roman"/>
                <a:cs typeface="Times New Roman"/>
              </a:rPr>
              <a:t> </a:t>
            </a:r>
            <a:r>
              <a:rPr dirty="0" sz="2400">
                <a:latin typeface="Times New Roman"/>
                <a:cs typeface="Times New Roman"/>
              </a:rPr>
              <a:t>60-70% от общей </a:t>
            </a:r>
            <a:r>
              <a:rPr dirty="0" sz="2400" spc="-5">
                <a:latin typeface="Times New Roman"/>
                <a:cs typeface="Times New Roman"/>
              </a:rPr>
              <a:t>продолжительности прогулки, при этом не </a:t>
            </a:r>
            <a:r>
              <a:rPr dirty="0" sz="2400" spc="-585">
                <a:latin typeface="Times New Roman"/>
                <a:cs typeface="Times New Roman"/>
              </a:rPr>
              <a:t> </a:t>
            </a:r>
            <a:r>
              <a:rPr dirty="0" sz="2400">
                <a:latin typeface="Times New Roman"/>
                <a:cs typeface="Times New Roman"/>
              </a:rPr>
              <a:t>должна </a:t>
            </a:r>
            <a:r>
              <a:rPr dirty="0" sz="2400" spc="-5">
                <a:latin typeface="Times New Roman"/>
                <a:cs typeface="Times New Roman"/>
              </a:rPr>
              <a:t>ущемляться</a:t>
            </a:r>
            <a:r>
              <a:rPr dirty="0" sz="2400" spc="-20">
                <a:latin typeface="Times New Roman"/>
                <a:cs typeface="Times New Roman"/>
              </a:rPr>
              <a:t> </a:t>
            </a:r>
            <a:r>
              <a:rPr dirty="0" sz="2400" spc="-5">
                <a:latin typeface="Times New Roman"/>
                <a:cs typeface="Times New Roman"/>
              </a:rPr>
              <a:t>самостоятельная</a:t>
            </a:r>
            <a:r>
              <a:rPr dirty="0" sz="2400">
                <a:latin typeface="Times New Roman"/>
                <a:cs typeface="Times New Roman"/>
              </a:rPr>
              <a:t> деятельность</a:t>
            </a:r>
            <a:r>
              <a:rPr dirty="0" sz="2400" spc="5">
                <a:latin typeface="Times New Roman"/>
                <a:cs typeface="Times New Roman"/>
              </a:rPr>
              <a:t> </a:t>
            </a:r>
            <a:r>
              <a:rPr dirty="0" sz="2400">
                <a:latin typeface="Times New Roman"/>
                <a:cs typeface="Times New Roman"/>
              </a:rPr>
              <a:t>детей.</a:t>
            </a:r>
            <a:endParaRPr sz="24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636523" y="1072641"/>
            <a:ext cx="7903845" cy="2947670"/>
          </a:xfrm>
          <a:prstGeom prst="rect">
            <a:avLst/>
          </a:prstGeom>
        </p:spPr>
        <p:txBody>
          <a:bodyPr wrap="square" lIns="0" tIns="14605" rIns="0" bIns="0" rtlCol="0" vert="horz">
            <a:spAutoFit/>
          </a:bodyPr>
          <a:lstStyle/>
          <a:p>
            <a:pPr algn="just" marL="12700" marR="5080" indent="228600">
              <a:lnSpc>
                <a:spcPct val="99500"/>
              </a:lnSpc>
              <a:spcBef>
                <a:spcPts val="115"/>
              </a:spcBef>
              <a:tabLst>
                <a:tab pos="2768600" algn="l"/>
                <a:tab pos="5487670" algn="l"/>
              </a:tabLst>
            </a:pPr>
            <a:r>
              <a:rPr dirty="0" sz="2400" spc="-5">
                <a:latin typeface="Times New Roman"/>
                <a:cs typeface="Times New Roman"/>
              </a:rPr>
              <a:t>При проведении </a:t>
            </a:r>
            <a:r>
              <a:rPr dirty="0" sz="2400">
                <a:latin typeface="Times New Roman"/>
                <a:cs typeface="Times New Roman"/>
              </a:rPr>
              <a:t>упражнений, </a:t>
            </a:r>
            <a:r>
              <a:rPr dirty="0" sz="2400" spc="-5">
                <a:latin typeface="Times New Roman"/>
                <a:cs typeface="Times New Roman"/>
              </a:rPr>
              <a:t>основных видов </a:t>
            </a:r>
            <a:r>
              <a:rPr dirty="0" sz="2400">
                <a:latin typeface="Times New Roman"/>
                <a:cs typeface="Times New Roman"/>
              </a:rPr>
              <a:t>движений </a:t>
            </a:r>
            <a:r>
              <a:rPr dirty="0" sz="2400" spc="5">
                <a:latin typeface="Times New Roman"/>
                <a:cs typeface="Times New Roman"/>
              </a:rPr>
              <a:t> </a:t>
            </a:r>
            <a:r>
              <a:rPr dirty="0" sz="2400">
                <a:latin typeface="Times New Roman"/>
                <a:cs typeface="Times New Roman"/>
              </a:rPr>
              <a:t>следует</a:t>
            </a:r>
            <a:r>
              <a:rPr dirty="0" sz="2400" spc="5">
                <a:latin typeface="Times New Roman"/>
                <a:cs typeface="Times New Roman"/>
              </a:rPr>
              <a:t> </a:t>
            </a:r>
            <a:r>
              <a:rPr dirty="0" sz="2400" spc="-5">
                <a:latin typeface="Times New Roman"/>
                <a:cs typeface="Times New Roman"/>
              </a:rPr>
              <a:t>использовать</a:t>
            </a:r>
            <a:r>
              <a:rPr dirty="0" sz="2400">
                <a:latin typeface="Times New Roman"/>
                <a:cs typeface="Times New Roman"/>
              </a:rPr>
              <a:t> разные</a:t>
            </a:r>
            <a:r>
              <a:rPr dirty="0" sz="2400" spc="5">
                <a:latin typeface="Times New Roman"/>
                <a:cs typeface="Times New Roman"/>
              </a:rPr>
              <a:t> </a:t>
            </a:r>
            <a:r>
              <a:rPr dirty="0" sz="2400">
                <a:latin typeface="Times New Roman"/>
                <a:cs typeface="Times New Roman"/>
              </a:rPr>
              <a:t>способы</a:t>
            </a:r>
            <a:r>
              <a:rPr dirty="0" sz="2400" spc="5">
                <a:latin typeface="Times New Roman"/>
                <a:cs typeface="Times New Roman"/>
              </a:rPr>
              <a:t> </a:t>
            </a:r>
            <a:r>
              <a:rPr dirty="0" sz="2400">
                <a:latin typeface="Times New Roman"/>
                <a:cs typeface="Times New Roman"/>
              </a:rPr>
              <a:t>организации </a:t>
            </a:r>
            <a:r>
              <a:rPr dirty="0" sz="2400" spc="5">
                <a:latin typeface="Times New Roman"/>
                <a:cs typeface="Times New Roman"/>
              </a:rPr>
              <a:t> </a:t>
            </a:r>
            <a:r>
              <a:rPr dirty="0" sz="2400" spc="-5">
                <a:latin typeface="Times New Roman"/>
                <a:cs typeface="Times New Roman"/>
              </a:rPr>
              <a:t>(фронтальный,	подгрупповой,	индивидуальный). </a:t>
            </a:r>
            <a:r>
              <a:rPr dirty="0" sz="2400" spc="-590">
                <a:latin typeface="Times New Roman"/>
                <a:cs typeface="Times New Roman"/>
              </a:rPr>
              <a:t> </a:t>
            </a:r>
            <a:r>
              <a:rPr dirty="0" sz="2400">
                <a:latin typeface="Times New Roman"/>
                <a:cs typeface="Times New Roman"/>
              </a:rPr>
              <a:t>Упражнения детей в </a:t>
            </a:r>
            <a:r>
              <a:rPr dirty="0" sz="2400" spc="-5">
                <a:latin typeface="Times New Roman"/>
                <a:cs typeface="Times New Roman"/>
              </a:rPr>
              <a:t>основных видах движений желательно </a:t>
            </a:r>
            <a:r>
              <a:rPr dirty="0" sz="2400">
                <a:latin typeface="Times New Roman"/>
                <a:cs typeface="Times New Roman"/>
              </a:rPr>
              <a:t> организовывать </a:t>
            </a:r>
            <a:r>
              <a:rPr dirty="0" sz="2400" spc="-5">
                <a:latin typeface="Times New Roman"/>
                <a:cs typeface="Times New Roman"/>
              </a:rPr>
              <a:t>по подгруппам, </a:t>
            </a:r>
            <a:r>
              <a:rPr dirty="0" sz="2400">
                <a:latin typeface="Times New Roman"/>
                <a:cs typeface="Times New Roman"/>
              </a:rPr>
              <a:t>в </a:t>
            </a:r>
            <a:r>
              <a:rPr dirty="0" sz="2400" spc="-5">
                <a:latin typeface="Times New Roman"/>
                <a:cs typeface="Times New Roman"/>
              </a:rPr>
              <a:t>зависимости </a:t>
            </a:r>
            <a:r>
              <a:rPr dirty="0" sz="2400">
                <a:latin typeface="Times New Roman"/>
                <a:cs typeface="Times New Roman"/>
              </a:rPr>
              <a:t>от степени </a:t>
            </a:r>
            <a:r>
              <a:rPr dirty="0" sz="2400" spc="5">
                <a:latin typeface="Times New Roman"/>
                <a:cs typeface="Times New Roman"/>
              </a:rPr>
              <a:t> </a:t>
            </a:r>
            <a:r>
              <a:rPr dirty="0" sz="2400" spc="-5">
                <a:latin typeface="Times New Roman"/>
                <a:cs typeface="Times New Roman"/>
              </a:rPr>
              <a:t>подвижности</a:t>
            </a:r>
            <a:r>
              <a:rPr dirty="0" sz="2400" spc="15">
                <a:latin typeface="Times New Roman"/>
                <a:cs typeface="Times New Roman"/>
              </a:rPr>
              <a:t> </a:t>
            </a:r>
            <a:r>
              <a:rPr dirty="0" sz="2400">
                <a:latin typeface="Times New Roman"/>
                <a:cs typeface="Times New Roman"/>
              </a:rPr>
              <a:t>детей.</a:t>
            </a:r>
            <a:endParaRPr sz="2400">
              <a:latin typeface="Times New Roman"/>
              <a:cs typeface="Times New Roman"/>
            </a:endParaRPr>
          </a:p>
          <a:p>
            <a:pPr algn="just" marL="12700" marR="20955" indent="228600">
              <a:lnSpc>
                <a:spcPct val="100000"/>
              </a:lnSpc>
              <a:spcBef>
                <a:spcPts val="35"/>
              </a:spcBef>
            </a:pPr>
            <a:r>
              <a:rPr dirty="0" sz="2400" spc="-5">
                <a:latin typeface="Times New Roman"/>
                <a:cs typeface="Times New Roman"/>
              </a:rPr>
              <a:t>На прогулке </a:t>
            </a:r>
            <a:r>
              <a:rPr dirty="0" sz="2400">
                <a:latin typeface="Times New Roman"/>
                <a:cs typeface="Times New Roman"/>
              </a:rPr>
              <a:t>должны </a:t>
            </a:r>
            <a:r>
              <a:rPr dirty="0" sz="2400" spc="-5">
                <a:latin typeface="Times New Roman"/>
                <a:cs typeface="Times New Roman"/>
              </a:rPr>
              <a:t>планироваться подвижные игры </a:t>
            </a:r>
            <a:r>
              <a:rPr dirty="0" sz="2400">
                <a:latin typeface="Times New Roman"/>
                <a:cs typeface="Times New Roman"/>
              </a:rPr>
              <a:t>и </a:t>
            </a:r>
            <a:r>
              <a:rPr dirty="0" sz="2400" spc="5">
                <a:latin typeface="Times New Roman"/>
                <a:cs typeface="Times New Roman"/>
              </a:rPr>
              <a:t> </a:t>
            </a:r>
            <a:r>
              <a:rPr dirty="0" sz="2400" spc="-5">
                <a:latin typeface="Times New Roman"/>
                <a:cs typeface="Times New Roman"/>
              </a:rPr>
              <a:t>игровые </a:t>
            </a:r>
            <a:r>
              <a:rPr dirty="0" sz="2400">
                <a:latin typeface="Times New Roman"/>
                <a:cs typeface="Times New Roman"/>
              </a:rPr>
              <a:t>упражнения</a:t>
            </a:r>
            <a:r>
              <a:rPr dirty="0" sz="2400" spc="-10">
                <a:latin typeface="Times New Roman"/>
                <a:cs typeface="Times New Roman"/>
              </a:rPr>
              <a:t> </a:t>
            </a:r>
            <a:r>
              <a:rPr dirty="0" sz="2400">
                <a:latin typeface="Times New Roman"/>
                <a:cs typeface="Times New Roman"/>
              </a:rPr>
              <a:t>разной</a:t>
            </a:r>
            <a:r>
              <a:rPr dirty="0" sz="2400" spc="-15">
                <a:latin typeface="Times New Roman"/>
                <a:cs typeface="Times New Roman"/>
              </a:rPr>
              <a:t> </a:t>
            </a:r>
            <a:r>
              <a:rPr dirty="0" sz="2400">
                <a:latin typeface="Times New Roman"/>
                <a:cs typeface="Times New Roman"/>
              </a:rPr>
              <a:t>степени</a:t>
            </a:r>
            <a:r>
              <a:rPr dirty="0" sz="2400" spc="-15">
                <a:latin typeface="Times New Roman"/>
                <a:cs typeface="Times New Roman"/>
              </a:rPr>
              <a:t> </a:t>
            </a:r>
            <a:r>
              <a:rPr dirty="0" sz="2400" spc="-5">
                <a:latin typeface="Times New Roman"/>
                <a:cs typeface="Times New Roman"/>
              </a:rPr>
              <a:t>интенсивности.</a:t>
            </a:r>
            <a:endParaRPr sz="2400">
              <a:latin typeface="Times New Roman"/>
              <a:cs typeface="Times New Roman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865124" y="3996308"/>
            <a:ext cx="3977004" cy="39116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549275" algn="l"/>
                <a:tab pos="1902460" algn="l"/>
                <a:tab pos="3138805" algn="l"/>
              </a:tabLst>
            </a:pPr>
            <a:r>
              <a:rPr dirty="0" sz="2400">
                <a:latin typeface="Times New Roman"/>
                <a:cs typeface="Times New Roman"/>
              </a:rPr>
              <a:t>В	течение	м</a:t>
            </a:r>
            <a:r>
              <a:rPr dirty="0" sz="2400" spc="5">
                <a:latin typeface="Times New Roman"/>
                <a:cs typeface="Times New Roman"/>
              </a:rPr>
              <a:t>е</a:t>
            </a:r>
            <a:r>
              <a:rPr dirty="0" sz="2400">
                <a:latin typeface="Times New Roman"/>
                <a:cs typeface="Times New Roman"/>
              </a:rPr>
              <a:t>сяца	может</a:t>
            </a:r>
            <a:endParaRPr sz="2400">
              <a:latin typeface="Times New Roman"/>
              <a:cs typeface="Times New Roman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5149977" y="3996308"/>
            <a:ext cx="657225" cy="39116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400">
                <a:latin typeface="Times New Roman"/>
                <a:cs typeface="Times New Roman"/>
              </a:rPr>
              <a:t>бы</a:t>
            </a:r>
            <a:r>
              <a:rPr dirty="0" sz="2400" spc="-10">
                <a:latin typeface="Times New Roman"/>
                <a:cs typeface="Times New Roman"/>
              </a:rPr>
              <a:t>т</a:t>
            </a:r>
            <a:r>
              <a:rPr dirty="0" sz="2400">
                <a:latin typeface="Times New Roman"/>
                <a:cs typeface="Times New Roman"/>
              </a:rPr>
              <a:t>ь</a:t>
            </a:r>
            <a:endParaRPr sz="2400">
              <a:latin typeface="Times New Roman"/>
              <a:cs typeface="Times New Roman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6114669" y="3996308"/>
            <a:ext cx="1379220" cy="39116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400" spc="-5">
                <a:latin typeface="Times New Roman"/>
                <a:cs typeface="Times New Roman"/>
              </a:rPr>
              <a:t>проведено</a:t>
            </a:r>
            <a:endParaRPr sz="2400">
              <a:latin typeface="Times New Roman"/>
              <a:cs typeface="Times New Roman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636523" y="4359402"/>
            <a:ext cx="3809365" cy="39116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1865630" algn="l"/>
                <a:tab pos="2593340" algn="l"/>
              </a:tabLst>
            </a:pPr>
            <a:r>
              <a:rPr dirty="0" sz="2400" spc="-5" b="1">
                <a:latin typeface="Times New Roman"/>
                <a:cs typeface="Times New Roman"/>
              </a:rPr>
              <a:t>подвижных	игр	</a:t>
            </a:r>
            <a:r>
              <a:rPr dirty="0" sz="2400" spc="-5">
                <a:latin typeface="Times New Roman"/>
                <a:cs typeface="Times New Roman"/>
              </a:rPr>
              <a:t>(включая</a:t>
            </a:r>
            <a:endParaRPr sz="2400">
              <a:latin typeface="Times New Roman"/>
              <a:cs typeface="Times New Roman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4665345" y="4359402"/>
            <a:ext cx="3020695" cy="39116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901065" algn="l"/>
                <a:tab pos="2528570" algn="l"/>
              </a:tabLst>
            </a:pPr>
            <a:r>
              <a:rPr dirty="0" sz="2400" spc="-5">
                <a:latin typeface="Times New Roman"/>
                <a:cs typeface="Times New Roman"/>
              </a:rPr>
              <a:t>игр</a:t>
            </a:r>
            <a:r>
              <a:rPr dirty="0" sz="2400">
                <a:latin typeface="Times New Roman"/>
                <a:cs typeface="Times New Roman"/>
              </a:rPr>
              <a:t>ы	</a:t>
            </a:r>
            <a:r>
              <a:rPr dirty="0" sz="2400" spc="-5">
                <a:latin typeface="Times New Roman"/>
                <a:cs typeface="Times New Roman"/>
              </a:rPr>
              <a:t>эста</a:t>
            </a:r>
            <a:r>
              <a:rPr dirty="0" sz="2400">
                <a:latin typeface="Times New Roman"/>
                <a:cs typeface="Times New Roman"/>
              </a:rPr>
              <a:t>фет</a:t>
            </a:r>
            <a:r>
              <a:rPr dirty="0" sz="2400" spc="-10">
                <a:latin typeface="Times New Roman"/>
                <a:cs typeface="Times New Roman"/>
              </a:rPr>
              <a:t>ы</a:t>
            </a:r>
            <a:r>
              <a:rPr dirty="0" sz="2400">
                <a:latin typeface="Times New Roman"/>
                <a:cs typeface="Times New Roman"/>
              </a:rPr>
              <a:t>),	</a:t>
            </a:r>
            <a:r>
              <a:rPr dirty="0" sz="2400" spc="-5">
                <a:latin typeface="Times New Roman"/>
                <a:cs typeface="Times New Roman"/>
              </a:rPr>
              <a:t>при</a:t>
            </a:r>
            <a:endParaRPr sz="2400">
              <a:latin typeface="Times New Roman"/>
              <a:cs typeface="Times New Roman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7803642" y="3996308"/>
            <a:ext cx="737870" cy="75438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ts val="2870"/>
              </a:lnSpc>
              <a:spcBef>
                <a:spcPts val="100"/>
              </a:spcBef>
            </a:pPr>
            <a:r>
              <a:rPr dirty="0" sz="2400" b="1">
                <a:latin typeface="Times New Roman"/>
                <a:cs typeface="Times New Roman"/>
              </a:rPr>
              <a:t>15</a:t>
            </a:r>
            <a:r>
              <a:rPr dirty="0" sz="2400" spc="5" b="1">
                <a:latin typeface="Times New Roman"/>
                <a:cs typeface="Times New Roman"/>
              </a:rPr>
              <a:t>-</a:t>
            </a:r>
            <a:r>
              <a:rPr dirty="0" sz="2400" b="1">
                <a:latin typeface="Times New Roman"/>
                <a:cs typeface="Times New Roman"/>
              </a:rPr>
              <a:t>20</a:t>
            </a:r>
            <a:endParaRPr sz="2400">
              <a:latin typeface="Times New Roman"/>
              <a:cs typeface="Times New Roman"/>
            </a:endParaRPr>
          </a:p>
          <a:p>
            <a:pPr marL="113030">
              <a:lnSpc>
                <a:spcPts val="2870"/>
              </a:lnSpc>
            </a:pPr>
            <a:r>
              <a:rPr dirty="0" sz="2400" spc="-5">
                <a:latin typeface="Times New Roman"/>
                <a:cs typeface="Times New Roman"/>
              </a:rPr>
              <a:t>этом</a:t>
            </a:r>
            <a:endParaRPr sz="2400">
              <a:latin typeface="Times New Roman"/>
              <a:cs typeface="Times New Roman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636523" y="4723638"/>
            <a:ext cx="7734934" cy="76009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400" spc="-5">
                <a:latin typeface="Times New Roman"/>
                <a:cs typeface="Times New Roman"/>
              </a:rPr>
              <a:t>разучено</a:t>
            </a:r>
            <a:r>
              <a:rPr dirty="0" sz="2400" spc="-35">
                <a:latin typeface="Times New Roman"/>
                <a:cs typeface="Times New Roman"/>
              </a:rPr>
              <a:t> </a:t>
            </a:r>
            <a:r>
              <a:rPr dirty="0" sz="2400" spc="-5" b="1">
                <a:latin typeface="Times New Roman"/>
                <a:cs typeface="Times New Roman"/>
              </a:rPr>
              <a:t>3-4</a:t>
            </a:r>
            <a:r>
              <a:rPr dirty="0" sz="2400" spc="-10" b="1">
                <a:latin typeface="Times New Roman"/>
                <a:cs typeface="Times New Roman"/>
              </a:rPr>
              <a:t> </a:t>
            </a:r>
            <a:r>
              <a:rPr dirty="0" sz="2400" spc="-5" b="1">
                <a:latin typeface="Times New Roman"/>
                <a:cs typeface="Times New Roman"/>
              </a:rPr>
              <a:t>новые</a:t>
            </a:r>
            <a:r>
              <a:rPr dirty="0" sz="2400" spc="-10" b="1">
                <a:latin typeface="Times New Roman"/>
                <a:cs typeface="Times New Roman"/>
              </a:rPr>
              <a:t> </a:t>
            </a:r>
            <a:r>
              <a:rPr dirty="0" sz="2400" spc="-5" b="1">
                <a:latin typeface="Times New Roman"/>
                <a:cs typeface="Times New Roman"/>
              </a:rPr>
              <a:t>игры</a:t>
            </a:r>
            <a:r>
              <a:rPr dirty="0" sz="2400" spc="-5">
                <a:latin typeface="Times New Roman"/>
                <a:cs typeface="Times New Roman"/>
              </a:rPr>
              <a:t>.</a:t>
            </a:r>
            <a:endParaRPr sz="24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spcBef>
                <a:spcPts val="25"/>
              </a:spcBef>
              <a:tabLst>
                <a:tab pos="1143635" algn="l"/>
                <a:tab pos="3218180" algn="l"/>
                <a:tab pos="4182745" algn="l"/>
                <a:tab pos="5905500" algn="l"/>
                <a:tab pos="6784975" algn="l"/>
              </a:tabLst>
            </a:pPr>
            <a:r>
              <a:rPr dirty="0" sz="2400" spc="-5">
                <a:latin typeface="Times New Roman"/>
                <a:cs typeface="Times New Roman"/>
              </a:rPr>
              <a:t>Обща</a:t>
            </a:r>
            <a:r>
              <a:rPr dirty="0" sz="2400">
                <a:latin typeface="Times New Roman"/>
                <a:cs typeface="Times New Roman"/>
              </a:rPr>
              <a:t>я	д</a:t>
            </a:r>
            <a:r>
              <a:rPr dirty="0" sz="2400" spc="-10">
                <a:latin typeface="Times New Roman"/>
                <a:cs typeface="Times New Roman"/>
              </a:rPr>
              <a:t>л</a:t>
            </a:r>
            <a:r>
              <a:rPr dirty="0" sz="2400" spc="-5">
                <a:latin typeface="Times New Roman"/>
                <a:cs typeface="Times New Roman"/>
              </a:rPr>
              <a:t>ительност</a:t>
            </a:r>
            <a:r>
              <a:rPr dirty="0" sz="2400">
                <a:latin typeface="Times New Roman"/>
                <a:cs typeface="Times New Roman"/>
              </a:rPr>
              <a:t>ь	</a:t>
            </a:r>
            <a:r>
              <a:rPr dirty="0" sz="2400" spc="-5">
                <a:latin typeface="Times New Roman"/>
                <a:cs typeface="Times New Roman"/>
              </a:rPr>
              <a:t>игр</a:t>
            </a:r>
            <a:r>
              <a:rPr dirty="0" sz="2400">
                <a:latin typeface="Times New Roman"/>
                <a:cs typeface="Times New Roman"/>
              </a:rPr>
              <a:t>ы	с</a:t>
            </a:r>
            <a:r>
              <a:rPr dirty="0" sz="2400" spc="10">
                <a:latin typeface="Times New Roman"/>
                <a:cs typeface="Times New Roman"/>
              </a:rPr>
              <a:t>о</a:t>
            </a:r>
            <a:r>
              <a:rPr dirty="0" sz="2400">
                <a:latin typeface="Times New Roman"/>
                <a:cs typeface="Times New Roman"/>
              </a:rPr>
              <a:t>ставляет	</a:t>
            </a:r>
            <a:r>
              <a:rPr dirty="0" sz="2400" b="1">
                <a:latin typeface="Times New Roman"/>
                <a:cs typeface="Times New Roman"/>
              </a:rPr>
              <a:t>7-10	</a:t>
            </a:r>
            <a:r>
              <a:rPr dirty="0" sz="2400" spc="-5" b="1">
                <a:latin typeface="Times New Roman"/>
                <a:cs typeface="Times New Roman"/>
              </a:rPr>
              <a:t>минут.</a:t>
            </a:r>
            <a:endParaRPr sz="24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596900" y="1197609"/>
            <a:ext cx="7957184" cy="1482725"/>
          </a:xfrm>
          <a:prstGeom prst="rect">
            <a:avLst/>
          </a:prstGeom>
        </p:spPr>
        <p:txBody>
          <a:bodyPr wrap="square" lIns="0" tIns="14605" rIns="0" bIns="0" rtlCol="0" vert="horz">
            <a:spAutoFit/>
          </a:bodyPr>
          <a:lstStyle/>
          <a:p>
            <a:pPr algn="just" marL="12700" marR="5080">
              <a:lnSpc>
                <a:spcPct val="99500"/>
              </a:lnSpc>
              <a:spcBef>
                <a:spcPts val="115"/>
              </a:spcBef>
            </a:pPr>
            <a:r>
              <a:rPr dirty="0" sz="2400">
                <a:latin typeface="Times New Roman"/>
                <a:cs typeface="Times New Roman"/>
              </a:rPr>
              <a:t>В</a:t>
            </a:r>
            <a:r>
              <a:rPr dirty="0" sz="2400" spc="5">
                <a:latin typeface="Times New Roman"/>
                <a:cs typeface="Times New Roman"/>
              </a:rPr>
              <a:t> </a:t>
            </a:r>
            <a:r>
              <a:rPr dirty="0" sz="2400">
                <a:latin typeface="Times New Roman"/>
                <a:cs typeface="Times New Roman"/>
              </a:rPr>
              <a:t>дни</a:t>
            </a:r>
            <a:r>
              <a:rPr dirty="0" sz="2400" spc="5">
                <a:latin typeface="Times New Roman"/>
                <a:cs typeface="Times New Roman"/>
              </a:rPr>
              <a:t> </a:t>
            </a:r>
            <a:r>
              <a:rPr dirty="0" sz="2400" spc="-5">
                <a:latin typeface="Times New Roman"/>
                <a:cs typeface="Times New Roman"/>
              </a:rPr>
              <a:t>проведения</a:t>
            </a:r>
            <a:r>
              <a:rPr dirty="0" sz="2400">
                <a:latin typeface="Times New Roman"/>
                <a:cs typeface="Times New Roman"/>
              </a:rPr>
              <a:t> </a:t>
            </a:r>
            <a:r>
              <a:rPr dirty="0" sz="2400" spc="-5">
                <a:latin typeface="Times New Roman"/>
                <a:cs typeface="Times New Roman"/>
              </a:rPr>
              <a:t>физкультурных</a:t>
            </a:r>
            <a:r>
              <a:rPr dirty="0" sz="2400">
                <a:latin typeface="Times New Roman"/>
                <a:cs typeface="Times New Roman"/>
              </a:rPr>
              <a:t> занятий</a:t>
            </a:r>
            <a:r>
              <a:rPr dirty="0" sz="2400" spc="5">
                <a:latin typeface="Times New Roman"/>
                <a:cs typeface="Times New Roman"/>
              </a:rPr>
              <a:t> </a:t>
            </a:r>
            <a:r>
              <a:rPr dirty="0" sz="2400">
                <a:latin typeface="Times New Roman"/>
                <a:cs typeface="Times New Roman"/>
              </a:rPr>
              <a:t>с</a:t>
            </a:r>
            <a:r>
              <a:rPr dirty="0" sz="2400" spc="5">
                <a:latin typeface="Times New Roman"/>
                <a:cs typeface="Times New Roman"/>
              </a:rPr>
              <a:t> </a:t>
            </a:r>
            <a:r>
              <a:rPr dirty="0" sz="2400">
                <a:latin typeface="Times New Roman"/>
                <a:cs typeface="Times New Roman"/>
              </a:rPr>
              <a:t>детьми </a:t>
            </a:r>
            <a:r>
              <a:rPr dirty="0" sz="2400" spc="5">
                <a:latin typeface="Times New Roman"/>
                <a:cs typeface="Times New Roman"/>
              </a:rPr>
              <a:t> </a:t>
            </a:r>
            <a:r>
              <a:rPr dirty="0" sz="2400" spc="-5">
                <a:latin typeface="Times New Roman"/>
                <a:cs typeface="Times New Roman"/>
              </a:rPr>
              <a:t>организуется </a:t>
            </a:r>
            <a:r>
              <a:rPr dirty="0" sz="2400">
                <a:latin typeface="Times New Roman"/>
                <a:cs typeface="Times New Roman"/>
              </a:rPr>
              <a:t>одна </a:t>
            </a:r>
            <a:r>
              <a:rPr dirty="0" sz="2400" spc="-10">
                <a:latin typeface="Times New Roman"/>
                <a:cs typeface="Times New Roman"/>
              </a:rPr>
              <a:t>подвижная </a:t>
            </a:r>
            <a:r>
              <a:rPr dirty="0" sz="2400" spc="-5">
                <a:latin typeface="Times New Roman"/>
                <a:cs typeface="Times New Roman"/>
              </a:rPr>
              <a:t>игра </a:t>
            </a:r>
            <a:r>
              <a:rPr dirty="0" sz="2400">
                <a:latin typeface="Times New Roman"/>
                <a:cs typeface="Times New Roman"/>
              </a:rPr>
              <a:t>и какое-либо </a:t>
            </a:r>
            <a:r>
              <a:rPr dirty="0" sz="2400" spc="-5">
                <a:latin typeface="Times New Roman"/>
                <a:cs typeface="Times New Roman"/>
              </a:rPr>
              <a:t>физическое </a:t>
            </a:r>
            <a:r>
              <a:rPr dirty="0" sz="2400" spc="-585">
                <a:latin typeface="Times New Roman"/>
                <a:cs typeface="Times New Roman"/>
              </a:rPr>
              <a:t> </a:t>
            </a:r>
            <a:r>
              <a:rPr dirty="0" sz="2400" spc="-5">
                <a:latin typeface="Times New Roman"/>
                <a:cs typeface="Times New Roman"/>
              </a:rPr>
              <a:t>упражнение</a:t>
            </a:r>
            <a:r>
              <a:rPr dirty="0" sz="2400">
                <a:latin typeface="Times New Roman"/>
                <a:cs typeface="Times New Roman"/>
              </a:rPr>
              <a:t> </a:t>
            </a:r>
            <a:r>
              <a:rPr dirty="0" sz="2400" spc="-5">
                <a:latin typeface="Times New Roman"/>
                <a:cs typeface="Times New Roman"/>
              </a:rPr>
              <a:t>(спортивное</a:t>
            </a:r>
            <a:r>
              <a:rPr dirty="0" sz="2400">
                <a:latin typeface="Times New Roman"/>
                <a:cs typeface="Times New Roman"/>
              </a:rPr>
              <a:t> </a:t>
            </a:r>
            <a:r>
              <a:rPr dirty="0" sz="2400" spc="-5">
                <a:latin typeface="Times New Roman"/>
                <a:cs typeface="Times New Roman"/>
              </a:rPr>
              <a:t>упражнение</a:t>
            </a:r>
            <a:r>
              <a:rPr dirty="0" sz="2400">
                <a:latin typeface="Times New Roman"/>
                <a:cs typeface="Times New Roman"/>
              </a:rPr>
              <a:t> </a:t>
            </a:r>
            <a:r>
              <a:rPr dirty="0" sz="2400" spc="-5">
                <a:latin typeface="Times New Roman"/>
                <a:cs typeface="Times New Roman"/>
              </a:rPr>
              <a:t>или</a:t>
            </a:r>
            <a:r>
              <a:rPr dirty="0" sz="2400">
                <a:latin typeface="Times New Roman"/>
                <a:cs typeface="Times New Roman"/>
              </a:rPr>
              <a:t> </a:t>
            </a:r>
            <a:r>
              <a:rPr dirty="0" sz="2400" spc="-5">
                <a:latin typeface="Times New Roman"/>
                <a:cs typeface="Times New Roman"/>
              </a:rPr>
              <a:t>упражнение</a:t>
            </a:r>
            <a:r>
              <a:rPr dirty="0" sz="2400">
                <a:latin typeface="Times New Roman"/>
                <a:cs typeface="Times New Roman"/>
              </a:rPr>
              <a:t> в </a:t>
            </a:r>
            <a:r>
              <a:rPr dirty="0" sz="2400" spc="5">
                <a:latin typeface="Times New Roman"/>
                <a:cs typeface="Times New Roman"/>
              </a:rPr>
              <a:t> </a:t>
            </a:r>
            <a:r>
              <a:rPr dirty="0" sz="2400">
                <a:latin typeface="Times New Roman"/>
                <a:cs typeface="Times New Roman"/>
              </a:rPr>
              <a:t>основном</a:t>
            </a:r>
            <a:r>
              <a:rPr dirty="0" sz="2400" spc="350">
                <a:latin typeface="Times New Roman"/>
                <a:cs typeface="Times New Roman"/>
              </a:rPr>
              <a:t> </a:t>
            </a:r>
            <a:r>
              <a:rPr dirty="0" sz="2400" spc="-5">
                <a:latin typeface="Times New Roman"/>
                <a:cs typeface="Times New Roman"/>
              </a:rPr>
              <a:t>виде</a:t>
            </a:r>
            <a:r>
              <a:rPr dirty="0" sz="2400" spc="345">
                <a:latin typeface="Times New Roman"/>
                <a:cs typeface="Times New Roman"/>
              </a:rPr>
              <a:t> </a:t>
            </a:r>
            <a:r>
              <a:rPr dirty="0" sz="2400">
                <a:latin typeface="Times New Roman"/>
                <a:cs typeface="Times New Roman"/>
              </a:rPr>
              <a:t>движения).</a:t>
            </a:r>
            <a:r>
              <a:rPr dirty="0" sz="2400" spc="350">
                <a:latin typeface="Times New Roman"/>
                <a:cs typeface="Times New Roman"/>
              </a:rPr>
              <a:t> </a:t>
            </a:r>
            <a:r>
              <a:rPr dirty="0" sz="2400">
                <a:latin typeface="Times New Roman"/>
                <a:cs typeface="Times New Roman"/>
              </a:rPr>
              <a:t>В</a:t>
            </a:r>
            <a:r>
              <a:rPr dirty="0" sz="2400" spc="345">
                <a:latin typeface="Times New Roman"/>
                <a:cs typeface="Times New Roman"/>
              </a:rPr>
              <a:t> </a:t>
            </a:r>
            <a:r>
              <a:rPr dirty="0" sz="2400" spc="-5">
                <a:latin typeface="Times New Roman"/>
                <a:cs typeface="Times New Roman"/>
              </a:rPr>
              <a:t>другие</a:t>
            </a:r>
            <a:r>
              <a:rPr dirty="0" sz="2400" spc="345">
                <a:latin typeface="Times New Roman"/>
                <a:cs typeface="Times New Roman"/>
              </a:rPr>
              <a:t> </a:t>
            </a:r>
            <a:r>
              <a:rPr dirty="0" sz="2400">
                <a:latin typeface="Times New Roman"/>
                <a:cs typeface="Times New Roman"/>
              </a:rPr>
              <a:t>дни,</a:t>
            </a:r>
            <a:r>
              <a:rPr dirty="0" sz="2400" spc="350">
                <a:latin typeface="Times New Roman"/>
                <a:cs typeface="Times New Roman"/>
              </a:rPr>
              <a:t> </a:t>
            </a:r>
            <a:r>
              <a:rPr dirty="0" sz="2400">
                <a:latin typeface="Times New Roman"/>
                <a:cs typeface="Times New Roman"/>
              </a:rPr>
              <a:t>когда</a:t>
            </a:r>
            <a:r>
              <a:rPr dirty="0" sz="2400" spc="350">
                <a:latin typeface="Times New Roman"/>
                <a:cs typeface="Times New Roman"/>
              </a:rPr>
              <a:t> </a:t>
            </a:r>
            <a:r>
              <a:rPr dirty="0" sz="2400" spc="-5">
                <a:latin typeface="Times New Roman"/>
                <a:cs typeface="Times New Roman"/>
              </a:rPr>
              <a:t>занятие</a:t>
            </a:r>
            <a:r>
              <a:rPr dirty="0" sz="2400" spc="340">
                <a:latin typeface="Times New Roman"/>
                <a:cs typeface="Times New Roman"/>
              </a:rPr>
              <a:t> </a:t>
            </a:r>
            <a:r>
              <a:rPr dirty="0" sz="2400" spc="-5">
                <a:latin typeface="Times New Roman"/>
                <a:cs typeface="Times New Roman"/>
              </a:rPr>
              <a:t>не</a:t>
            </a:r>
            <a:endParaRPr sz="2400">
              <a:latin typeface="Times New Roman"/>
              <a:cs typeface="Times New Roman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596900" y="2653410"/>
            <a:ext cx="6456680" cy="754380"/>
          </a:xfrm>
          <a:prstGeom prst="rect">
            <a:avLst/>
          </a:prstGeom>
        </p:spPr>
        <p:txBody>
          <a:bodyPr wrap="square" lIns="0" tIns="26670" rIns="0" bIns="0" rtlCol="0" vert="horz">
            <a:spAutoFit/>
          </a:bodyPr>
          <a:lstStyle/>
          <a:p>
            <a:pPr marL="12700" marR="5080">
              <a:lnSpc>
                <a:spcPts val="2860"/>
              </a:lnSpc>
              <a:spcBef>
                <a:spcPts val="210"/>
              </a:spcBef>
              <a:tabLst>
                <a:tab pos="1811020" algn="l"/>
                <a:tab pos="1870075" algn="l"/>
                <a:tab pos="2197100" algn="l"/>
                <a:tab pos="3786504" algn="l"/>
                <a:tab pos="3996690" algn="l"/>
                <a:tab pos="4365625" algn="l"/>
                <a:tab pos="5504180" algn="l"/>
                <a:tab pos="5845810" algn="l"/>
              </a:tabLst>
            </a:pPr>
            <a:r>
              <a:rPr dirty="0" sz="2400" spc="-5">
                <a:latin typeface="Times New Roman"/>
                <a:cs typeface="Times New Roman"/>
              </a:rPr>
              <a:t>проводится,		планируется	подвижная	игра, </a:t>
            </a:r>
            <a:r>
              <a:rPr dirty="0" sz="2400">
                <a:latin typeface="Times New Roman"/>
                <a:cs typeface="Times New Roman"/>
              </a:rPr>
              <a:t> </a:t>
            </a:r>
            <a:r>
              <a:rPr dirty="0" sz="2400" spc="5">
                <a:latin typeface="Times New Roman"/>
                <a:cs typeface="Times New Roman"/>
              </a:rPr>
              <a:t>у</a:t>
            </a:r>
            <a:r>
              <a:rPr dirty="0" sz="2400" spc="-5">
                <a:latin typeface="Times New Roman"/>
                <a:cs typeface="Times New Roman"/>
              </a:rPr>
              <a:t>пражнен</a:t>
            </a:r>
            <a:r>
              <a:rPr dirty="0" sz="2400" spc="-10">
                <a:latin typeface="Times New Roman"/>
                <a:cs typeface="Times New Roman"/>
              </a:rPr>
              <a:t>и</a:t>
            </a:r>
            <a:r>
              <a:rPr dirty="0" sz="2400">
                <a:latin typeface="Times New Roman"/>
                <a:cs typeface="Times New Roman"/>
              </a:rPr>
              <a:t>е	и	</a:t>
            </a:r>
            <a:r>
              <a:rPr dirty="0" sz="2400" spc="20">
                <a:latin typeface="Times New Roman"/>
                <a:cs typeface="Times New Roman"/>
              </a:rPr>
              <a:t>у</a:t>
            </a:r>
            <a:r>
              <a:rPr dirty="0" sz="2400" spc="-5">
                <a:latin typeface="Times New Roman"/>
                <a:cs typeface="Times New Roman"/>
              </a:rPr>
              <a:t>пр</a:t>
            </a:r>
            <a:r>
              <a:rPr dirty="0" sz="2400" spc="-10">
                <a:latin typeface="Times New Roman"/>
                <a:cs typeface="Times New Roman"/>
              </a:rPr>
              <a:t>а</a:t>
            </a:r>
            <a:r>
              <a:rPr dirty="0" sz="2400">
                <a:latin typeface="Times New Roman"/>
                <a:cs typeface="Times New Roman"/>
              </a:rPr>
              <a:t>жнение		в	основном	</a:t>
            </a:r>
            <a:r>
              <a:rPr dirty="0" sz="2400" spc="-5">
                <a:latin typeface="Times New Roman"/>
                <a:cs typeface="Times New Roman"/>
              </a:rPr>
              <a:t>виде</a:t>
            </a:r>
            <a:endParaRPr sz="2400">
              <a:latin typeface="Times New Roman"/>
              <a:cs typeface="Times New Roman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7032497" y="2653410"/>
            <a:ext cx="1520825" cy="754380"/>
          </a:xfrm>
          <a:prstGeom prst="rect">
            <a:avLst/>
          </a:prstGeom>
        </p:spPr>
        <p:txBody>
          <a:bodyPr wrap="square" lIns="0" tIns="26670" rIns="0" bIns="0" rtlCol="0" vert="horz">
            <a:spAutoFit/>
          </a:bodyPr>
          <a:lstStyle/>
          <a:p>
            <a:pPr marL="231775" marR="5080" indent="-219710">
              <a:lnSpc>
                <a:spcPts val="2860"/>
              </a:lnSpc>
              <a:spcBef>
                <a:spcPts val="210"/>
              </a:spcBef>
            </a:pPr>
            <a:r>
              <a:rPr dirty="0" sz="2400">
                <a:latin typeface="Times New Roman"/>
                <a:cs typeface="Times New Roman"/>
              </a:rPr>
              <a:t>спорти</a:t>
            </a:r>
            <a:r>
              <a:rPr dirty="0" sz="2400" spc="-10">
                <a:latin typeface="Times New Roman"/>
                <a:cs typeface="Times New Roman"/>
              </a:rPr>
              <a:t>в</a:t>
            </a:r>
            <a:r>
              <a:rPr dirty="0" sz="2400" spc="-5">
                <a:latin typeface="Times New Roman"/>
                <a:cs typeface="Times New Roman"/>
              </a:rPr>
              <a:t>ное  </a:t>
            </a:r>
            <a:r>
              <a:rPr dirty="0" sz="2400">
                <a:latin typeface="Times New Roman"/>
                <a:cs typeface="Times New Roman"/>
              </a:rPr>
              <a:t>дв</a:t>
            </a:r>
            <a:r>
              <a:rPr dirty="0" sz="2400" spc="5">
                <a:latin typeface="Times New Roman"/>
                <a:cs typeface="Times New Roman"/>
              </a:rPr>
              <a:t>и</a:t>
            </a:r>
            <a:r>
              <a:rPr dirty="0" sz="2400">
                <a:latin typeface="Times New Roman"/>
                <a:cs typeface="Times New Roman"/>
              </a:rPr>
              <a:t>жения</a:t>
            </a:r>
            <a:endParaRPr sz="2400">
              <a:latin typeface="Times New Roman"/>
              <a:cs typeface="Times New Roman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596900" y="3380613"/>
            <a:ext cx="7952105" cy="1482725"/>
          </a:xfrm>
          <a:prstGeom prst="rect">
            <a:avLst/>
          </a:prstGeom>
        </p:spPr>
        <p:txBody>
          <a:bodyPr wrap="square" lIns="0" tIns="14605" rIns="0" bIns="0" rtlCol="0" vert="horz">
            <a:spAutoFit/>
          </a:bodyPr>
          <a:lstStyle/>
          <a:p>
            <a:pPr algn="just" marL="12700" marR="5080">
              <a:lnSpc>
                <a:spcPct val="99500"/>
              </a:lnSpc>
              <a:spcBef>
                <a:spcPts val="115"/>
              </a:spcBef>
            </a:pPr>
            <a:r>
              <a:rPr dirty="0" sz="2400" spc="-5">
                <a:latin typeface="Times New Roman"/>
                <a:cs typeface="Times New Roman"/>
              </a:rPr>
              <a:t>(ходьба, бег, прыжки, лазание, метание, бросание </a:t>
            </a:r>
            <a:r>
              <a:rPr dirty="0" sz="2400">
                <a:latin typeface="Times New Roman"/>
                <a:cs typeface="Times New Roman"/>
              </a:rPr>
              <a:t>и </a:t>
            </a:r>
            <a:r>
              <a:rPr dirty="0" sz="2400" spc="-5">
                <a:latin typeface="Times New Roman"/>
                <a:cs typeface="Times New Roman"/>
              </a:rPr>
              <a:t>ловля </a:t>
            </a:r>
            <a:r>
              <a:rPr dirty="0" sz="2400">
                <a:latin typeface="Times New Roman"/>
                <a:cs typeface="Times New Roman"/>
              </a:rPr>
              <a:t> мяча и </a:t>
            </a:r>
            <a:r>
              <a:rPr dirty="0" sz="2400" spc="-5">
                <a:latin typeface="Times New Roman"/>
                <a:cs typeface="Times New Roman"/>
              </a:rPr>
              <a:t>другие). Индивидуальная </a:t>
            </a:r>
            <a:r>
              <a:rPr dirty="0" sz="2400">
                <a:latin typeface="Times New Roman"/>
                <a:cs typeface="Times New Roman"/>
              </a:rPr>
              <a:t>работа </a:t>
            </a:r>
            <a:r>
              <a:rPr dirty="0" sz="2400" spc="-5">
                <a:latin typeface="Times New Roman"/>
                <a:cs typeface="Times New Roman"/>
              </a:rPr>
              <a:t>по </a:t>
            </a:r>
            <a:r>
              <a:rPr dirty="0" sz="2400">
                <a:latin typeface="Times New Roman"/>
                <a:cs typeface="Times New Roman"/>
              </a:rPr>
              <a:t>физвоспитанию </a:t>
            </a:r>
            <a:r>
              <a:rPr dirty="0" sz="2400" spc="5">
                <a:latin typeface="Times New Roman"/>
                <a:cs typeface="Times New Roman"/>
              </a:rPr>
              <a:t> </a:t>
            </a:r>
            <a:r>
              <a:rPr dirty="0" sz="2400" spc="-5">
                <a:latin typeface="Times New Roman"/>
                <a:cs typeface="Times New Roman"/>
              </a:rPr>
              <a:t>планируется </a:t>
            </a:r>
            <a:r>
              <a:rPr dirty="0" sz="2400">
                <a:latin typeface="Times New Roman"/>
                <a:cs typeface="Times New Roman"/>
              </a:rPr>
              <a:t>с детьми, у </a:t>
            </a:r>
            <a:r>
              <a:rPr dirty="0" sz="2400" spc="-5">
                <a:latin typeface="Times New Roman"/>
                <a:cs typeface="Times New Roman"/>
              </a:rPr>
              <a:t>которых </a:t>
            </a:r>
            <a:r>
              <a:rPr dirty="0" sz="2400">
                <a:latin typeface="Times New Roman"/>
                <a:cs typeface="Times New Roman"/>
              </a:rPr>
              <a:t>есть </a:t>
            </a:r>
            <a:r>
              <a:rPr dirty="0" sz="2400" spc="-5">
                <a:latin typeface="Times New Roman"/>
                <a:cs typeface="Times New Roman"/>
              </a:rPr>
              <a:t>проблемы </a:t>
            </a:r>
            <a:r>
              <a:rPr dirty="0" sz="2400">
                <a:latin typeface="Times New Roman"/>
                <a:cs typeface="Times New Roman"/>
              </a:rPr>
              <a:t>в </a:t>
            </a:r>
            <a:r>
              <a:rPr dirty="0" sz="2400" spc="-5">
                <a:latin typeface="Times New Roman"/>
                <a:cs typeface="Times New Roman"/>
              </a:rPr>
              <a:t>освоении </a:t>
            </a:r>
            <a:r>
              <a:rPr dirty="0" sz="2400">
                <a:latin typeface="Times New Roman"/>
                <a:cs typeface="Times New Roman"/>
              </a:rPr>
              <a:t> </a:t>
            </a:r>
            <a:r>
              <a:rPr dirty="0" sz="2400" spc="-5">
                <a:latin typeface="Times New Roman"/>
                <a:cs typeface="Times New Roman"/>
              </a:rPr>
              <a:t>основных</a:t>
            </a:r>
            <a:r>
              <a:rPr dirty="0" sz="2400" spc="5">
                <a:latin typeface="Times New Roman"/>
                <a:cs typeface="Times New Roman"/>
              </a:rPr>
              <a:t> </a:t>
            </a:r>
            <a:r>
              <a:rPr dirty="0" sz="2400">
                <a:latin typeface="Times New Roman"/>
                <a:cs typeface="Times New Roman"/>
              </a:rPr>
              <a:t>движений.</a:t>
            </a:r>
            <a:endParaRPr sz="24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949067" y="652017"/>
            <a:ext cx="3238500" cy="391160"/>
          </a:xfrm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b="1">
                <a:latin typeface="Times New Roman"/>
                <a:cs typeface="Times New Roman"/>
              </a:rPr>
              <a:t>Т</a:t>
            </a:r>
            <a:r>
              <a:rPr dirty="0" spc="-10" b="1">
                <a:latin typeface="Times New Roman"/>
                <a:cs typeface="Times New Roman"/>
              </a:rPr>
              <a:t>р</a:t>
            </a:r>
            <a:r>
              <a:rPr dirty="0" b="1">
                <a:latin typeface="Times New Roman"/>
                <a:cs typeface="Times New Roman"/>
              </a:rPr>
              <a:t>уд</a:t>
            </a:r>
            <a:r>
              <a:rPr dirty="0" spc="-15" b="1">
                <a:latin typeface="Times New Roman"/>
                <a:cs typeface="Times New Roman"/>
              </a:rPr>
              <a:t>о</a:t>
            </a:r>
            <a:r>
              <a:rPr dirty="0" spc="-5" b="1">
                <a:latin typeface="Times New Roman"/>
                <a:cs typeface="Times New Roman"/>
              </a:rPr>
              <a:t>ва</a:t>
            </a:r>
            <a:r>
              <a:rPr dirty="0" b="1">
                <a:latin typeface="Times New Roman"/>
                <a:cs typeface="Times New Roman"/>
              </a:rPr>
              <a:t>я</a:t>
            </a:r>
            <a:r>
              <a:rPr dirty="0" spc="-150" b="1">
                <a:latin typeface="Times New Roman"/>
                <a:cs typeface="Times New Roman"/>
              </a:rPr>
              <a:t> </a:t>
            </a:r>
            <a:r>
              <a:rPr dirty="0" spc="-15" b="1">
                <a:latin typeface="Times New Roman"/>
                <a:cs typeface="Times New Roman"/>
              </a:rPr>
              <a:t>д</a:t>
            </a:r>
            <a:r>
              <a:rPr dirty="0" b="1">
                <a:latin typeface="Times New Roman"/>
                <a:cs typeface="Times New Roman"/>
              </a:rPr>
              <a:t>еятельность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596900" y="1388109"/>
            <a:ext cx="7959090" cy="403923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ts val="2875"/>
              </a:lnSpc>
              <a:spcBef>
                <a:spcPts val="100"/>
              </a:spcBef>
            </a:pPr>
            <a:r>
              <a:rPr dirty="0" sz="2400" spc="-5">
                <a:latin typeface="Times New Roman"/>
                <a:cs typeface="Times New Roman"/>
              </a:rPr>
              <a:t>Она</a:t>
            </a:r>
            <a:r>
              <a:rPr dirty="0" sz="2400" spc="-55">
                <a:latin typeface="Times New Roman"/>
                <a:cs typeface="Times New Roman"/>
              </a:rPr>
              <a:t> </a:t>
            </a:r>
            <a:r>
              <a:rPr dirty="0" sz="2400">
                <a:latin typeface="Times New Roman"/>
                <a:cs typeface="Times New Roman"/>
              </a:rPr>
              <a:t>может</a:t>
            </a:r>
            <a:r>
              <a:rPr dirty="0" sz="2400" spc="-45">
                <a:latin typeface="Times New Roman"/>
                <a:cs typeface="Times New Roman"/>
              </a:rPr>
              <a:t> </a:t>
            </a:r>
            <a:r>
              <a:rPr dirty="0" sz="2400" spc="-5">
                <a:latin typeface="Times New Roman"/>
                <a:cs typeface="Times New Roman"/>
              </a:rPr>
              <a:t>быть</a:t>
            </a:r>
            <a:r>
              <a:rPr dirty="0" sz="2400" spc="-50">
                <a:latin typeface="Times New Roman"/>
                <a:cs typeface="Times New Roman"/>
              </a:rPr>
              <a:t> </a:t>
            </a:r>
            <a:r>
              <a:rPr dirty="0" sz="2400">
                <a:latin typeface="Times New Roman"/>
                <a:cs typeface="Times New Roman"/>
              </a:rPr>
              <a:t>двух</a:t>
            </a:r>
            <a:r>
              <a:rPr dirty="0" sz="2400" spc="-75">
                <a:latin typeface="Times New Roman"/>
                <a:cs typeface="Times New Roman"/>
              </a:rPr>
              <a:t> </a:t>
            </a:r>
            <a:r>
              <a:rPr dirty="0" sz="2400" spc="-5">
                <a:latin typeface="Times New Roman"/>
                <a:cs typeface="Times New Roman"/>
              </a:rPr>
              <a:t>видов:</a:t>
            </a:r>
            <a:endParaRPr sz="2400">
              <a:latin typeface="Times New Roman"/>
              <a:cs typeface="Times New Roman"/>
            </a:endParaRPr>
          </a:p>
          <a:p>
            <a:pPr marL="12700" marR="14604">
              <a:lnSpc>
                <a:spcPts val="2870"/>
              </a:lnSpc>
              <a:spcBef>
                <a:spcPts val="100"/>
              </a:spcBef>
              <a:tabLst>
                <a:tab pos="3431540" algn="l"/>
                <a:tab pos="4380865" algn="l"/>
                <a:tab pos="5154930" algn="l"/>
                <a:tab pos="6223635" algn="l"/>
                <a:tab pos="6550025" algn="l"/>
              </a:tabLst>
            </a:pPr>
            <a:r>
              <a:rPr dirty="0" sz="2400" b="1" i="1">
                <a:latin typeface="Times New Roman"/>
                <a:cs typeface="Times New Roman"/>
              </a:rPr>
              <a:t>Хозя</a:t>
            </a:r>
            <a:r>
              <a:rPr dirty="0" sz="2400" spc="-10" b="1" i="1">
                <a:latin typeface="Times New Roman"/>
                <a:cs typeface="Times New Roman"/>
              </a:rPr>
              <a:t>й</a:t>
            </a:r>
            <a:r>
              <a:rPr dirty="0" sz="2400" b="1" i="1">
                <a:latin typeface="Times New Roman"/>
                <a:cs typeface="Times New Roman"/>
              </a:rPr>
              <a:t>с</a:t>
            </a:r>
            <a:r>
              <a:rPr dirty="0" sz="2400" spc="5" b="1" i="1">
                <a:latin typeface="Times New Roman"/>
                <a:cs typeface="Times New Roman"/>
              </a:rPr>
              <a:t>т</a:t>
            </a:r>
            <a:r>
              <a:rPr dirty="0" sz="2400" b="1" i="1">
                <a:latin typeface="Times New Roman"/>
                <a:cs typeface="Times New Roman"/>
              </a:rPr>
              <a:t>венн</a:t>
            </a:r>
            <a:r>
              <a:rPr dirty="0" sz="2400" spc="-5" b="1" i="1">
                <a:latin typeface="Times New Roman"/>
                <a:cs typeface="Times New Roman"/>
              </a:rPr>
              <a:t>о</a:t>
            </a:r>
            <a:r>
              <a:rPr dirty="0" sz="2400" b="1" i="1">
                <a:latin typeface="Times New Roman"/>
                <a:cs typeface="Times New Roman"/>
              </a:rPr>
              <a:t>-</a:t>
            </a:r>
            <a:r>
              <a:rPr dirty="0" sz="2400" spc="-5" b="1" i="1">
                <a:latin typeface="Times New Roman"/>
                <a:cs typeface="Times New Roman"/>
              </a:rPr>
              <a:t>бы</a:t>
            </a:r>
            <a:r>
              <a:rPr dirty="0" sz="2400" spc="5" b="1" i="1">
                <a:latin typeface="Times New Roman"/>
                <a:cs typeface="Times New Roman"/>
              </a:rPr>
              <a:t>т</a:t>
            </a:r>
            <a:r>
              <a:rPr dirty="0" sz="2400" b="1" i="1">
                <a:latin typeface="Times New Roman"/>
                <a:cs typeface="Times New Roman"/>
              </a:rPr>
              <a:t>о</a:t>
            </a:r>
            <a:r>
              <a:rPr dirty="0" sz="2400" spc="-20" b="1" i="1">
                <a:latin typeface="Times New Roman"/>
                <a:cs typeface="Times New Roman"/>
              </a:rPr>
              <a:t>в</a:t>
            </a:r>
            <a:r>
              <a:rPr dirty="0" sz="2400" b="1" i="1">
                <a:latin typeface="Times New Roman"/>
                <a:cs typeface="Times New Roman"/>
              </a:rPr>
              <a:t>ой	тр</a:t>
            </a:r>
            <a:r>
              <a:rPr dirty="0" sz="2400" spc="5" b="1" i="1">
                <a:latin typeface="Times New Roman"/>
                <a:cs typeface="Times New Roman"/>
              </a:rPr>
              <a:t>у</a:t>
            </a:r>
            <a:r>
              <a:rPr dirty="0" sz="2400" b="1" i="1">
                <a:latin typeface="Times New Roman"/>
                <a:cs typeface="Times New Roman"/>
              </a:rPr>
              <a:t>д</a:t>
            </a:r>
            <a:r>
              <a:rPr dirty="0" sz="2400">
                <a:latin typeface="Times New Roman"/>
                <a:cs typeface="Times New Roman"/>
              </a:rPr>
              <a:t>:	дети	</a:t>
            </a:r>
            <a:r>
              <a:rPr dirty="0" sz="2400" spc="-5">
                <a:latin typeface="Times New Roman"/>
                <a:cs typeface="Times New Roman"/>
              </a:rPr>
              <a:t>вмест</a:t>
            </a:r>
            <a:r>
              <a:rPr dirty="0" sz="2400">
                <a:latin typeface="Times New Roman"/>
                <a:cs typeface="Times New Roman"/>
              </a:rPr>
              <a:t>е	с	</a:t>
            </a:r>
            <a:r>
              <a:rPr dirty="0" sz="2400" spc="-25">
                <a:latin typeface="Times New Roman"/>
                <a:cs typeface="Times New Roman"/>
              </a:rPr>
              <a:t>педагог</a:t>
            </a:r>
            <a:r>
              <a:rPr dirty="0" sz="2400" spc="-40">
                <a:latin typeface="Times New Roman"/>
                <a:cs typeface="Times New Roman"/>
              </a:rPr>
              <a:t>о</a:t>
            </a:r>
            <a:r>
              <a:rPr dirty="0" sz="2400" spc="-20">
                <a:latin typeface="Times New Roman"/>
                <a:cs typeface="Times New Roman"/>
              </a:rPr>
              <a:t>м</a:t>
            </a:r>
            <a:r>
              <a:rPr dirty="0" sz="2400">
                <a:latin typeface="Times New Roman"/>
                <a:cs typeface="Times New Roman"/>
              </a:rPr>
              <a:t>,  </a:t>
            </a:r>
            <a:r>
              <a:rPr dirty="0" sz="2400">
                <a:latin typeface="Times New Roman"/>
                <a:cs typeface="Times New Roman"/>
              </a:rPr>
              <a:t>друзьями</a:t>
            </a:r>
            <a:r>
              <a:rPr dirty="0" sz="2400" spc="-15">
                <a:latin typeface="Times New Roman"/>
                <a:cs typeface="Times New Roman"/>
              </a:rPr>
              <a:t> </a:t>
            </a:r>
            <a:r>
              <a:rPr dirty="0" sz="2400" spc="-5">
                <a:latin typeface="Times New Roman"/>
                <a:cs typeface="Times New Roman"/>
              </a:rPr>
              <a:t>наводят порядок</a:t>
            </a:r>
            <a:r>
              <a:rPr dirty="0" sz="2400">
                <a:latin typeface="Times New Roman"/>
                <a:cs typeface="Times New Roman"/>
              </a:rPr>
              <a:t> </a:t>
            </a:r>
            <a:r>
              <a:rPr dirty="0" sz="2400" spc="-5">
                <a:latin typeface="Times New Roman"/>
                <a:cs typeface="Times New Roman"/>
              </a:rPr>
              <a:t>на</a:t>
            </a:r>
            <a:r>
              <a:rPr dirty="0" sz="2400" spc="-10">
                <a:latin typeface="Times New Roman"/>
                <a:cs typeface="Times New Roman"/>
              </a:rPr>
              <a:t> </a:t>
            </a:r>
            <a:r>
              <a:rPr dirty="0" sz="2400" spc="-5">
                <a:latin typeface="Times New Roman"/>
                <a:cs typeface="Times New Roman"/>
              </a:rPr>
              <a:t>участке.</a:t>
            </a:r>
            <a:endParaRPr sz="2400">
              <a:latin typeface="Times New Roman"/>
              <a:cs typeface="Times New Roman"/>
            </a:endParaRPr>
          </a:p>
          <a:p>
            <a:pPr marL="12700">
              <a:lnSpc>
                <a:spcPts val="2795"/>
              </a:lnSpc>
              <a:tabLst>
                <a:tab pos="2504440" algn="l"/>
                <a:tab pos="4568190" algn="l"/>
              </a:tabLst>
            </a:pPr>
            <a:r>
              <a:rPr dirty="0" sz="2400" b="1" i="1">
                <a:latin typeface="Times New Roman"/>
                <a:cs typeface="Times New Roman"/>
              </a:rPr>
              <a:t>Труд</a:t>
            </a:r>
            <a:r>
              <a:rPr dirty="0" sz="2400" spc="385" b="1" i="1">
                <a:latin typeface="Times New Roman"/>
                <a:cs typeface="Times New Roman"/>
              </a:rPr>
              <a:t> </a:t>
            </a:r>
            <a:r>
              <a:rPr dirty="0" sz="2400" spc="-5" b="1" i="1">
                <a:latin typeface="Times New Roman"/>
                <a:cs typeface="Times New Roman"/>
              </a:rPr>
              <a:t>на</a:t>
            </a:r>
            <a:r>
              <a:rPr dirty="0" sz="2400" spc="390" b="1" i="1">
                <a:latin typeface="Times New Roman"/>
                <a:cs typeface="Times New Roman"/>
              </a:rPr>
              <a:t> </a:t>
            </a:r>
            <a:r>
              <a:rPr dirty="0" sz="2400" spc="-5" b="1" i="1">
                <a:latin typeface="Times New Roman"/>
                <a:cs typeface="Times New Roman"/>
              </a:rPr>
              <a:t>природе</a:t>
            </a:r>
            <a:r>
              <a:rPr dirty="0" sz="2400" spc="-5">
                <a:latin typeface="Times New Roman"/>
                <a:cs typeface="Times New Roman"/>
              </a:rPr>
              <a:t>:	</a:t>
            </a:r>
            <a:r>
              <a:rPr dirty="0" sz="2400">
                <a:latin typeface="Times New Roman"/>
                <a:cs typeface="Times New Roman"/>
              </a:rPr>
              <a:t>дети</a:t>
            </a:r>
            <a:r>
              <a:rPr dirty="0" sz="2400" spc="380">
                <a:latin typeface="Times New Roman"/>
                <a:cs typeface="Times New Roman"/>
              </a:rPr>
              <a:t> </a:t>
            </a:r>
            <a:r>
              <a:rPr dirty="0" sz="2400">
                <a:latin typeface="Times New Roman"/>
                <a:cs typeface="Times New Roman"/>
              </a:rPr>
              <a:t>работают	</a:t>
            </a:r>
            <a:r>
              <a:rPr dirty="0" sz="2400" spc="-5">
                <a:latin typeface="Times New Roman"/>
                <a:cs typeface="Times New Roman"/>
              </a:rPr>
              <a:t>на</a:t>
            </a:r>
            <a:r>
              <a:rPr dirty="0" sz="2400" spc="375">
                <a:latin typeface="Times New Roman"/>
                <a:cs typeface="Times New Roman"/>
              </a:rPr>
              <a:t> </a:t>
            </a:r>
            <a:r>
              <a:rPr dirty="0" sz="2400" spc="-5">
                <a:latin typeface="Times New Roman"/>
                <a:cs typeface="Times New Roman"/>
              </a:rPr>
              <a:t>клумбе,</a:t>
            </a:r>
            <a:r>
              <a:rPr dirty="0" sz="2400" spc="350">
                <a:latin typeface="Times New Roman"/>
                <a:cs typeface="Times New Roman"/>
              </a:rPr>
              <a:t> </a:t>
            </a:r>
            <a:r>
              <a:rPr dirty="0" sz="2400">
                <a:latin typeface="Times New Roman"/>
                <a:cs typeface="Times New Roman"/>
              </a:rPr>
              <a:t>в</a:t>
            </a:r>
            <a:r>
              <a:rPr dirty="0" sz="2400" spc="-10">
                <a:latin typeface="Times New Roman"/>
                <a:cs typeface="Times New Roman"/>
              </a:rPr>
              <a:t> </a:t>
            </a:r>
            <a:r>
              <a:rPr dirty="0" sz="2400">
                <a:latin typeface="Times New Roman"/>
                <a:cs typeface="Times New Roman"/>
              </a:rPr>
              <a:t>огороде.</a:t>
            </a:r>
            <a:endParaRPr sz="2400">
              <a:latin typeface="Times New Roman"/>
              <a:cs typeface="Times New Roman"/>
            </a:endParaRPr>
          </a:p>
          <a:p>
            <a:pPr algn="just" marL="12700" marR="91440" indent="228600">
              <a:lnSpc>
                <a:spcPct val="100000"/>
              </a:lnSpc>
            </a:pPr>
            <a:r>
              <a:rPr dirty="0" sz="2400" spc="-5">
                <a:latin typeface="Times New Roman"/>
                <a:cs typeface="Times New Roman"/>
              </a:rPr>
              <a:t>Формы </a:t>
            </a:r>
            <a:r>
              <a:rPr dirty="0" sz="2400">
                <a:latin typeface="Times New Roman"/>
                <a:cs typeface="Times New Roman"/>
              </a:rPr>
              <a:t>организации</a:t>
            </a:r>
            <a:r>
              <a:rPr dirty="0" sz="2400" spc="5">
                <a:latin typeface="Times New Roman"/>
                <a:cs typeface="Times New Roman"/>
              </a:rPr>
              <a:t> </a:t>
            </a:r>
            <a:r>
              <a:rPr dirty="0" sz="2400">
                <a:latin typeface="Times New Roman"/>
                <a:cs typeface="Times New Roman"/>
              </a:rPr>
              <a:t>трудовой</a:t>
            </a:r>
            <a:r>
              <a:rPr dirty="0" sz="2400" spc="5">
                <a:latin typeface="Times New Roman"/>
                <a:cs typeface="Times New Roman"/>
              </a:rPr>
              <a:t> </a:t>
            </a:r>
            <a:r>
              <a:rPr dirty="0" sz="2400" spc="-5">
                <a:latin typeface="Times New Roman"/>
                <a:cs typeface="Times New Roman"/>
              </a:rPr>
              <a:t>деятельности</a:t>
            </a:r>
            <a:r>
              <a:rPr dirty="0" sz="2400">
                <a:latin typeface="Times New Roman"/>
                <a:cs typeface="Times New Roman"/>
              </a:rPr>
              <a:t> могут</a:t>
            </a:r>
            <a:r>
              <a:rPr dirty="0" sz="2400" spc="5">
                <a:latin typeface="Times New Roman"/>
                <a:cs typeface="Times New Roman"/>
              </a:rPr>
              <a:t> </a:t>
            </a:r>
            <a:r>
              <a:rPr dirty="0" sz="2400" spc="-5">
                <a:latin typeface="Times New Roman"/>
                <a:cs typeface="Times New Roman"/>
              </a:rPr>
              <a:t>быть </a:t>
            </a:r>
            <a:r>
              <a:rPr dirty="0" sz="2400" spc="-585">
                <a:latin typeface="Times New Roman"/>
                <a:cs typeface="Times New Roman"/>
              </a:rPr>
              <a:t> </a:t>
            </a:r>
            <a:r>
              <a:rPr dirty="0" sz="2400">
                <a:latin typeface="Times New Roman"/>
                <a:cs typeface="Times New Roman"/>
              </a:rPr>
              <a:t>как</a:t>
            </a:r>
            <a:r>
              <a:rPr dirty="0" sz="2400" spc="-45">
                <a:latin typeface="Times New Roman"/>
                <a:cs typeface="Times New Roman"/>
              </a:rPr>
              <a:t> </a:t>
            </a:r>
            <a:r>
              <a:rPr dirty="0" sz="2400">
                <a:latin typeface="Times New Roman"/>
                <a:cs typeface="Times New Roman"/>
              </a:rPr>
              <a:t>фронтальные,</a:t>
            </a:r>
            <a:r>
              <a:rPr dirty="0" sz="2400" spc="-15">
                <a:latin typeface="Times New Roman"/>
                <a:cs typeface="Times New Roman"/>
              </a:rPr>
              <a:t> </a:t>
            </a:r>
            <a:r>
              <a:rPr dirty="0" sz="2400">
                <a:latin typeface="Times New Roman"/>
                <a:cs typeface="Times New Roman"/>
              </a:rPr>
              <a:t>так</a:t>
            </a:r>
            <a:r>
              <a:rPr dirty="0" sz="2400" spc="-25">
                <a:latin typeface="Times New Roman"/>
                <a:cs typeface="Times New Roman"/>
              </a:rPr>
              <a:t> </a:t>
            </a:r>
            <a:r>
              <a:rPr dirty="0" sz="2400">
                <a:latin typeface="Times New Roman"/>
                <a:cs typeface="Times New Roman"/>
              </a:rPr>
              <a:t>и</a:t>
            </a:r>
            <a:r>
              <a:rPr dirty="0" sz="2400" spc="-15">
                <a:latin typeface="Times New Roman"/>
                <a:cs typeface="Times New Roman"/>
              </a:rPr>
              <a:t> </a:t>
            </a:r>
            <a:r>
              <a:rPr dirty="0" sz="2400" spc="-5">
                <a:latin typeface="Times New Roman"/>
                <a:cs typeface="Times New Roman"/>
              </a:rPr>
              <a:t>подгрупповые.</a:t>
            </a:r>
            <a:endParaRPr sz="2400">
              <a:latin typeface="Times New Roman"/>
              <a:cs typeface="Times New Roman"/>
            </a:endParaRPr>
          </a:p>
          <a:p>
            <a:pPr algn="just" marL="12700" marR="5080" indent="228600">
              <a:lnSpc>
                <a:spcPct val="99400"/>
              </a:lnSpc>
              <a:spcBef>
                <a:spcPts val="15"/>
              </a:spcBef>
            </a:pPr>
            <a:r>
              <a:rPr dirty="0" sz="2400" spc="-5">
                <a:latin typeface="Times New Roman"/>
                <a:cs typeface="Times New Roman"/>
              </a:rPr>
              <a:t>Планируя</a:t>
            </a:r>
            <a:r>
              <a:rPr dirty="0" sz="2400">
                <a:latin typeface="Times New Roman"/>
                <a:cs typeface="Times New Roman"/>
              </a:rPr>
              <a:t> объем</a:t>
            </a:r>
            <a:r>
              <a:rPr dirty="0" sz="2400" spc="5">
                <a:latin typeface="Times New Roman"/>
                <a:cs typeface="Times New Roman"/>
              </a:rPr>
              <a:t> </a:t>
            </a:r>
            <a:r>
              <a:rPr dirty="0" sz="2400">
                <a:latin typeface="Times New Roman"/>
                <a:cs typeface="Times New Roman"/>
              </a:rPr>
              <a:t>и</a:t>
            </a:r>
            <a:r>
              <a:rPr dirty="0" sz="2400" spc="5">
                <a:latin typeface="Times New Roman"/>
                <a:cs typeface="Times New Roman"/>
              </a:rPr>
              <a:t> </a:t>
            </a:r>
            <a:r>
              <a:rPr dirty="0" sz="2400" spc="-5">
                <a:latin typeface="Times New Roman"/>
                <a:cs typeface="Times New Roman"/>
              </a:rPr>
              <a:t>содержание</a:t>
            </a:r>
            <a:r>
              <a:rPr dirty="0" sz="2400">
                <a:latin typeface="Times New Roman"/>
                <a:cs typeface="Times New Roman"/>
              </a:rPr>
              <a:t> трудовой</a:t>
            </a:r>
            <a:r>
              <a:rPr dirty="0" sz="2400" spc="5">
                <a:latin typeface="Times New Roman"/>
                <a:cs typeface="Times New Roman"/>
              </a:rPr>
              <a:t> </a:t>
            </a:r>
            <a:r>
              <a:rPr dirty="0" sz="2400" spc="-5">
                <a:latin typeface="Times New Roman"/>
                <a:cs typeface="Times New Roman"/>
              </a:rPr>
              <a:t>деятельности, </a:t>
            </a:r>
            <a:r>
              <a:rPr dirty="0" sz="2400">
                <a:latin typeface="Times New Roman"/>
                <a:cs typeface="Times New Roman"/>
              </a:rPr>
              <a:t> </a:t>
            </a:r>
            <a:r>
              <a:rPr dirty="0" sz="2400" spc="-5">
                <a:latin typeface="Times New Roman"/>
                <a:cs typeface="Times New Roman"/>
              </a:rPr>
              <a:t>воспитатель</a:t>
            </a:r>
            <a:r>
              <a:rPr dirty="0" sz="2400" spc="254">
                <a:latin typeface="Times New Roman"/>
                <a:cs typeface="Times New Roman"/>
              </a:rPr>
              <a:t> </a:t>
            </a:r>
            <a:r>
              <a:rPr dirty="0" sz="2400">
                <a:latin typeface="Times New Roman"/>
                <a:cs typeface="Times New Roman"/>
              </a:rPr>
              <a:t>должен</a:t>
            </a:r>
            <a:r>
              <a:rPr dirty="0" sz="2400" spc="254">
                <a:latin typeface="Times New Roman"/>
                <a:cs typeface="Times New Roman"/>
              </a:rPr>
              <a:t> </a:t>
            </a:r>
            <a:r>
              <a:rPr dirty="0" sz="2400" spc="-5">
                <a:latin typeface="Times New Roman"/>
                <a:cs typeface="Times New Roman"/>
              </a:rPr>
              <a:t>продумать</a:t>
            </a:r>
            <a:r>
              <a:rPr dirty="0" sz="2400" spc="240">
                <a:latin typeface="Times New Roman"/>
                <a:cs typeface="Times New Roman"/>
              </a:rPr>
              <a:t> </a:t>
            </a:r>
            <a:r>
              <a:rPr dirty="0" sz="2400" spc="-5">
                <a:latin typeface="Times New Roman"/>
                <a:cs typeface="Times New Roman"/>
              </a:rPr>
              <a:t>способы</a:t>
            </a:r>
            <a:r>
              <a:rPr dirty="0" sz="2400" spc="240">
                <a:latin typeface="Times New Roman"/>
                <a:cs typeface="Times New Roman"/>
              </a:rPr>
              <a:t> </a:t>
            </a:r>
            <a:r>
              <a:rPr dirty="0" sz="2400">
                <a:latin typeface="Times New Roman"/>
                <a:cs typeface="Times New Roman"/>
              </a:rPr>
              <a:t>организации</a:t>
            </a:r>
            <a:r>
              <a:rPr dirty="0" sz="2400" spc="245">
                <a:latin typeface="Times New Roman"/>
                <a:cs typeface="Times New Roman"/>
              </a:rPr>
              <a:t> </a:t>
            </a:r>
            <a:r>
              <a:rPr dirty="0" sz="2400">
                <a:latin typeface="Times New Roman"/>
                <a:cs typeface="Times New Roman"/>
              </a:rPr>
              <a:t>детей </a:t>
            </a:r>
            <a:r>
              <a:rPr dirty="0" sz="2400" spc="-590">
                <a:latin typeface="Times New Roman"/>
                <a:cs typeface="Times New Roman"/>
              </a:rPr>
              <a:t> </a:t>
            </a:r>
            <a:r>
              <a:rPr dirty="0" sz="2400">
                <a:latin typeface="Times New Roman"/>
                <a:cs typeface="Times New Roman"/>
              </a:rPr>
              <a:t>в </a:t>
            </a:r>
            <a:r>
              <a:rPr dirty="0" sz="2400" spc="-5">
                <a:latin typeface="Times New Roman"/>
                <a:cs typeface="Times New Roman"/>
              </a:rPr>
              <a:t>этой </a:t>
            </a:r>
            <a:r>
              <a:rPr dirty="0" sz="2400">
                <a:latin typeface="Times New Roman"/>
                <a:cs typeface="Times New Roman"/>
              </a:rPr>
              <a:t>деятельности, </a:t>
            </a:r>
            <a:r>
              <a:rPr dirty="0" sz="2400" spc="-5">
                <a:latin typeface="Times New Roman"/>
                <a:cs typeface="Times New Roman"/>
              </a:rPr>
              <a:t>последовательность </a:t>
            </a:r>
            <a:r>
              <a:rPr dirty="0" sz="2400">
                <a:latin typeface="Times New Roman"/>
                <a:cs typeface="Times New Roman"/>
              </a:rPr>
              <a:t>работы, приемы, </a:t>
            </a:r>
            <a:r>
              <a:rPr dirty="0" sz="2400" spc="5">
                <a:latin typeface="Times New Roman"/>
                <a:cs typeface="Times New Roman"/>
              </a:rPr>
              <a:t> </a:t>
            </a:r>
            <a:r>
              <a:rPr dirty="0" sz="2400" spc="-5">
                <a:latin typeface="Times New Roman"/>
                <a:cs typeface="Times New Roman"/>
              </a:rPr>
              <a:t>способствующие воспитанию </a:t>
            </a:r>
            <a:r>
              <a:rPr dirty="0" sz="2400">
                <a:latin typeface="Times New Roman"/>
                <a:cs typeface="Times New Roman"/>
              </a:rPr>
              <a:t>у </a:t>
            </a:r>
            <a:r>
              <a:rPr dirty="0" sz="2400" spc="-10">
                <a:latin typeface="Times New Roman"/>
                <a:cs typeface="Times New Roman"/>
              </a:rPr>
              <a:t>них </a:t>
            </a:r>
            <a:r>
              <a:rPr dirty="0" sz="2400" spc="-5">
                <a:latin typeface="Times New Roman"/>
                <a:cs typeface="Times New Roman"/>
              </a:rPr>
              <a:t>чувства удовлетворения </a:t>
            </a:r>
            <a:r>
              <a:rPr dirty="0" sz="2400" spc="-585">
                <a:latin typeface="Times New Roman"/>
                <a:cs typeface="Times New Roman"/>
              </a:rPr>
              <a:t> </a:t>
            </a:r>
            <a:r>
              <a:rPr dirty="0" sz="2400">
                <a:latin typeface="Times New Roman"/>
                <a:cs typeface="Times New Roman"/>
              </a:rPr>
              <a:t>от</a:t>
            </a:r>
            <a:r>
              <a:rPr dirty="0" sz="2400" spc="-25">
                <a:latin typeface="Times New Roman"/>
                <a:cs typeface="Times New Roman"/>
              </a:rPr>
              <a:t> </a:t>
            </a:r>
            <a:r>
              <a:rPr dirty="0" sz="2400" spc="-5">
                <a:latin typeface="Times New Roman"/>
                <a:cs typeface="Times New Roman"/>
              </a:rPr>
              <a:t>выполненной</a:t>
            </a:r>
            <a:r>
              <a:rPr dirty="0" sz="2400" spc="-10">
                <a:latin typeface="Times New Roman"/>
                <a:cs typeface="Times New Roman"/>
              </a:rPr>
              <a:t> </a:t>
            </a:r>
            <a:r>
              <a:rPr dirty="0" sz="2400">
                <a:latin typeface="Times New Roman"/>
                <a:cs typeface="Times New Roman"/>
              </a:rPr>
              <a:t>работы,</a:t>
            </a:r>
            <a:r>
              <a:rPr dirty="0" sz="2400" spc="-25">
                <a:latin typeface="Times New Roman"/>
                <a:cs typeface="Times New Roman"/>
              </a:rPr>
              <a:t> </a:t>
            </a:r>
            <a:r>
              <a:rPr dirty="0" sz="2400">
                <a:latin typeface="Times New Roman"/>
                <a:cs typeface="Times New Roman"/>
              </a:rPr>
              <a:t>ответственности</a:t>
            </a:r>
            <a:r>
              <a:rPr dirty="0" sz="2400" spc="15">
                <a:latin typeface="Times New Roman"/>
                <a:cs typeface="Times New Roman"/>
              </a:rPr>
              <a:t> </a:t>
            </a:r>
            <a:r>
              <a:rPr dirty="0" sz="2400">
                <a:latin typeface="Times New Roman"/>
                <a:cs typeface="Times New Roman"/>
              </a:rPr>
              <a:t>за</a:t>
            </a:r>
            <a:r>
              <a:rPr dirty="0" sz="2400" spc="-20">
                <a:latin typeface="Times New Roman"/>
                <a:cs typeface="Times New Roman"/>
              </a:rPr>
              <a:t> </a:t>
            </a:r>
            <a:r>
              <a:rPr dirty="0" sz="2400">
                <a:latin typeface="Times New Roman"/>
                <a:cs typeface="Times New Roman"/>
              </a:rPr>
              <a:t>общее</a:t>
            </a:r>
            <a:r>
              <a:rPr dirty="0" sz="2400" spc="-10">
                <a:latin typeface="Times New Roman"/>
                <a:cs typeface="Times New Roman"/>
              </a:rPr>
              <a:t> </a:t>
            </a:r>
            <a:r>
              <a:rPr dirty="0" sz="2400" spc="-5">
                <a:latin typeface="Times New Roman"/>
                <a:cs typeface="Times New Roman"/>
              </a:rPr>
              <a:t>дело.</a:t>
            </a:r>
            <a:endParaRPr sz="24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569468" y="1104646"/>
            <a:ext cx="7900670" cy="441261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463550">
              <a:lnSpc>
                <a:spcPts val="2870"/>
              </a:lnSpc>
              <a:spcBef>
                <a:spcPts val="100"/>
              </a:spcBef>
            </a:pPr>
            <a:r>
              <a:rPr dirty="0" sz="2400" spc="-5" b="1">
                <a:latin typeface="Times New Roman"/>
                <a:cs typeface="Times New Roman"/>
              </a:rPr>
              <a:t>Заключение:</a:t>
            </a:r>
            <a:endParaRPr sz="2400">
              <a:latin typeface="Times New Roman"/>
              <a:cs typeface="Times New Roman"/>
            </a:endParaRPr>
          </a:p>
          <a:p>
            <a:pPr marL="539750">
              <a:lnSpc>
                <a:spcPts val="2870"/>
              </a:lnSpc>
            </a:pPr>
            <a:r>
              <a:rPr dirty="0" sz="2400" spc="-5">
                <a:latin typeface="Times New Roman"/>
                <a:cs typeface="Times New Roman"/>
              </a:rPr>
              <a:t>Документация</a:t>
            </a:r>
            <a:r>
              <a:rPr dirty="0" sz="2400" spc="-45">
                <a:latin typeface="Times New Roman"/>
                <a:cs typeface="Times New Roman"/>
              </a:rPr>
              <a:t> </a:t>
            </a:r>
            <a:r>
              <a:rPr dirty="0" sz="2400" spc="-5">
                <a:latin typeface="Times New Roman"/>
                <a:cs typeface="Times New Roman"/>
              </a:rPr>
              <a:t>воспитателя:</a:t>
            </a:r>
            <a:endParaRPr sz="2400">
              <a:latin typeface="Times New Roman"/>
              <a:cs typeface="Times New Roman"/>
            </a:endParaRPr>
          </a:p>
          <a:p>
            <a:pPr marL="463550">
              <a:lnSpc>
                <a:spcPct val="100000"/>
              </a:lnSpc>
            </a:pPr>
            <a:r>
              <a:rPr dirty="0" sz="2400" b="1">
                <a:latin typeface="Times New Roman"/>
                <a:cs typeface="Times New Roman"/>
              </a:rPr>
              <a:t>План</a:t>
            </a:r>
            <a:r>
              <a:rPr dirty="0" sz="2400" spc="-55" b="1">
                <a:latin typeface="Times New Roman"/>
                <a:cs typeface="Times New Roman"/>
              </a:rPr>
              <a:t> </a:t>
            </a:r>
            <a:r>
              <a:rPr dirty="0" sz="2400" spc="-5" b="1">
                <a:latin typeface="Times New Roman"/>
                <a:cs typeface="Times New Roman"/>
              </a:rPr>
              <a:t>на</a:t>
            </a:r>
            <a:r>
              <a:rPr dirty="0" sz="2400" spc="-45" b="1">
                <a:latin typeface="Times New Roman"/>
                <a:cs typeface="Times New Roman"/>
              </a:rPr>
              <a:t> </a:t>
            </a:r>
            <a:r>
              <a:rPr dirty="0" sz="2400" b="1">
                <a:latin typeface="Times New Roman"/>
                <a:cs typeface="Times New Roman"/>
              </a:rPr>
              <a:t>учебный</a:t>
            </a:r>
            <a:r>
              <a:rPr dirty="0" sz="2400" spc="-45" b="1">
                <a:latin typeface="Times New Roman"/>
                <a:cs typeface="Times New Roman"/>
              </a:rPr>
              <a:t> </a:t>
            </a:r>
            <a:r>
              <a:rPr dirty="0" sz="2400" spc="-5" b="1">
                <a:latin typeface="Times New Roman"/>
                <a:cs typeface="Times New Roman"/>
              </a:rPr>
              <a:t>год</a:t>
            </a:r>
            <a:r>
              <a:rPr dirty="0" sz="2400" spc="-55" b="1">
                <a:latin typeface="Times New Roman"/>
                <a:cs typeface="Times New Roman"/>
              </a:rPr>
              <a:t> </a:t>
            </a:r>
            <a:r>
              <a:rPr dirty="0" sz="2400" spc="-5">
                <a:latin typeface="Times New Roman"/>
                <a:cs typeface="Times New Roman"/>
              </a:rPr>
              <a:t>(тематический,</a:t>
            </a:r>
            <a:r>
              <a:rPr dirty="0" sz="2400" spc="-40">
                <a:latin typeface="Times New Roman"/>
                <a:cs typeface="Times New Roman"/>
              </a:rPr>
              <a:t> </a:t>
            </a:r>
            <a:r>
              <a:rPr dirty="0" sz="2400" spc="-5">
                <a:latin typeface="Times New Roman"/>
                <a:cs typeface="Times New Roman"/>
              </a:rPr>
              <a:t>перспективный)</a:t>
            </a:r>
            <a:endParaRPr sz="2400">
              <a:latin typeface="Times New Roman"/>
              <a:cs typeface="Times New Roman"/>
            </a:endParaRPr>
          </a:p>
          <a:p>
            <a:pPr marL="463550">
              <a:lnSpc>
                <a:spcPct val="100000"/>
              </a:lnSpc>
            </a:pPr>
            <a:r>
              <a:rPr dirty="0" sz="2400" b="1">
                <a:latin typeface="Times New Roman"/>
                <a:cs typeface="Times New Roman"/>
              </a:rPr>
              <a:t>План</a:t>
            </a:r>
            <a:r>
              <a:rPr dirty="0" sz="2400" spc="-40" b="1">
                <a:latin typeface="Times New Roman"/>
                <a:cs typeface="Times New Roman"/>
              </a:rPr>
              <a:t> </a:t>
            </a:r>
            <a:r>
              <a:rPr dirty="0" sz="2400" spc="-5" b="1">
                <a:latin typeface="Times New Roman"/>
                <a:cs typeface="Times New Roman"/>
              </a:rPr>
              <a:t>на</a:t>
            </a:r>
            <a:r>
              <a:rPr dirty="0" sz="2400" spc="-10" b="1">
                <a:latin typeface="Times New Roman"/>
                <a:cs typeface="Times New Roman"/>
              </a:rPr>
              <a:t> </a:t>
            </a:r>
            <a:r>
              <a:rPr dirty="0" sz="2400" spc="-5" b="1">
                <a:latin typeface="Times New Roman"/>
                <a:cs typeface="Times New Roman"/>
              </a:rPr>
              <a:t>текущий</a:t>
            </a:r>
            <a:r>
              <a:rPr dirty="0" sz="2400" spc="-15" b="1">
                <a:latin typeface="Times New Roman"/>
                <a:cs typeface="Times New Roman"/>
              </a:rPr>
              <a:t> </a:t>
            </a:r>
            <a:r>
              <a:rPr dirty="0" sz="2400" spc="-5" b="1">
                <a:latin typeface="Times New Roman"/>
                <a:cs typeface="Times New Roman"/>
              </a:rPr>
              <a:t>месяц</a:t>
            </a:r>
            <a:r>
              <a:rPr dirty="0" sz="2400" spc="-15" b="1">
                <a:latin typeface="Times New Roman"/>
                <a:cs typeface="Times New Roman"/>
              </a:rPr>
              <a:t> </a:t>
            </a:r>
            <a:r>
              <a:rPr dirty="0" sz="2400" spc="-5">
                <a:latin typeface="Times New Roman"/>
                <a:cs typeface="Times New Roman"/>
              </a:rPr>
              <a:t>(календарный)</a:t>
            </a:r>
            <a:endParaRPr sz="2400">
              <a:latin typeface="Times New Roman"/>
              <a:cs typeface="Times New Roman"/>
            </a:endParaRPr>
          </a:p>
          <a:p>
            <a:pPr marL="12700" marR="5080" indent="450850">
              <a:lnSpc>
                <a:spcPts val="2870"/>
              </a:lnSpc>
              <a:spcBef>
                <a:spcPts val="130"/>
              </a:spcBef>
              <a:tabLst>
                <a:tab pos="3391535" algn="l"/>
                <a:tab pos="5133975" algn="l"/>
                <a:tab pos="5789295" algn="l"/>
                <a:tab pos="7711440" algn="l"/>
              </a:tabLst>
            </a:pPr>
            <a:r>
              <a:rPr dirty="0" sz="2400" b="1">
                <a:latin typeface="Times New Roman"/>
                <a:cs typeface="Times New Roman"/>
              </a:rPr>
              <a:t>Индивидуальные	сведения	о	</a:t>
            </a:r>
            <a:r>
              <a:rPr dirty="0" sz="2400" spc="-5" b="1">
                <a:latin typeface="Times New Roman"/>
                <a:cs typeface="Times New Roman"/>
              </a:rPr>
              <a:t>род</a:t>
            </a:r>
            <a:r>
              <a:rPr dirty="0" sz="2400" spc="-10" b="1">
                <a:latin typeface="Times New Roman"/>
                <a:cs typeface="Times New Roman"/>
              </a:rPr>
              <a:t>и</a:t>
            </a:r>
            <a:r>
              <a:rPr dirty="0" sz="2400" spc="-5" b="1">
                <a:latin typeface="Times New Roman"/>
                <a:cs typeface="Times New Roman"/>
              </a:rPr>
              <a:t>теля</a:t>
            </a:r>
            <a:r>
              <a:rPr dirty="0" sz="2400" b="1">
                <a:latin typeface="Times New Roman"/>
                <a:cs typeface="Times New Roman"/>
              </a:rPr>
              <a:t>х	и  </a:t>
            </a:r>
            <a:r>
              <a:rPr dirty="0" sz="2400" spc="-5" b="1">
                <a:latin typeface="Times New Roman"/>
                <a:cs typeface="Times New Roman"/>
              </a:rPr>
              <a:t>воспитанниках </a:t>
            </a:r>
            <a:r>
              <a:rPr dirty="0" sz="2400" spc="-5">
                <a:latin typeface="Times New Roman"/>
                <a:cs typeface="Times New Roman"/>
              </a:rPr>
              <a:t>(социологический</a:t>
            </a:r>
            <a:r>
              <a:rPr dirty="0" sz="2400" spc="-35">
                <a:latin typeface="Times New Roman"/>
                <a:cs typeface="Times New Roman"/>
              </a:rPr>
              <a:t> </a:t>
            </a:r>
            <a:r>
              <a:rPr dirty="0" sz="2400" spc="-5">
                <a:latin typeface="Times New Roman"/>
                <a:cs typeface="Times New Roman"/>
              </a:rPr>
              <a:t>паспорт)</a:t>
            </a:r>
            <a:endParaRPr sz="2400">
              <a:latin typeface="Times New Roman"/>
              <a:cs typeface="Times New Roman"/>
            </a:endParaRPr>
          </a:p>
          <a:p>
            <a:pPr marL="463550" marR="2508250">
              <a:lnSpc>
                <a:spcPts val="2870"/>
              </a:lnSpc>
              <a:spcBef>
                <a:spcPts val="20"/>
              </a:spcBef>
            </a:pPr>
            <a:r>
              <a:rPr dirty="0" sz="2400" b="1">
                <a:latin typeface="Times New Roman"/>
                <a:cs typeface="Times New Roman"/>
              </a:rPr>
              <a:t>Протоколы</a:t>
            </a:r>
            <a:r>
              <a:rPr dirty="0" sz="2400" spc="-120" b="1">
                <a:latin typeface="Times New Roman"/>
                <a:cs typeface="Times New Roman"/>
              </a:rPr>
              <a:t> </a:t>
            </a:r>
            <a:r>
              <a:rPr dirty="0" sz="2400" spc="-5" b="1">
                <a:latin typeface="Times New Roman"/>
                <a:cs typeface="Times New Roman"/>
              </a:rPr>
              <a:t>род</a:t>
            </a:r>
            <a:r>
              <a:rPr dirty="0" sz="2400" spc="-10" b="1">
                <a:latin typeface="Times New Roman"/>
                <a:cs typeface="Times New Roman"/>
              </a:rPr>
              <a:t>и</a:t>
            </a:r>
            <a:r>
              <a:rPr dirty="0" sz="2400" spc="-5" b="1">
                <a:latin typeface="Times New Roman"/>
                <a:cs typeface="Times New Roman"/>
              </a:rPr>
              <a:t>те</a:t>
            </a:r>
            <a:r>
              <a:rPr dirty="0" sz="2400" spc="5" b="1">
                <a:latin typeface="Times New Roman"/>
                <a:cs typeface="Times New Roman"/>
              </a:rPr>
              <a:t>л</a:t>
            </a:r>
            <a:r>
              <a:rPr dirty="0" sz="2400" b="1">
                <a:latin typeface="Times New Roman"/>
                <a:cs typeface="Times New Roman"/>
              </a:rPr>
              <a:t>ьских</a:t>
            </a:r>
            <a:r>
              <a:rPr dirty="0" sz="2400" spc="-105" b="1">
                <a:latin typeface="Times New Roman"/>
                <a:cs typeface="Times New Roman"/>
              </a:rPr>
              <a:t> </a:t>
            </a:r>
            <a:r>
              <a:rPr dirty="0" sz="2400" b="1">
                <a:latin typeface="Times New Roman"/>
                <a:cs typeface="Times New Roman"/>
              </a:rPr>
              <a:t>собраний  </a:t>
            </a:r>
            <a:r>
              <a:rPr dirty="0" sz="2400" spc="-5" b="1">
                <a:latin typeface="Times New Roman"/>
                <a:cs typeface="Times New Roman"/>
              </a:rPr>
              <a:t>Портфолио</a:t>
            </a:r>
            <a:r>
              <a:rPr dirty="0" sz="2400" spc="45" b="1">
                <a:latin typeface="Times New Roman"/>
                <a:cs typeface="Times New Roman"/>
              </a:rPr>
              <a:t> </a:t>
            </a:r>
            <a:r>
              <a:rPr dirty="0" sz="2400" spc="-5" b="1">
                <a:latin typeface="Times New Roman"/>
                <a:cs typeface="Times New Roman"/>
              </a:rPr>
              <a:t>группы</a:t>
            </a:r>
            <a:endParaRPr sz="2400">
              <a:latin typeface="Times New Roman"/>
              <a:cs typeface="Times New Roman"/>
            </a:endParaRPr>
          </a:p>
          <a:p>
            <a:pPr marL="463550">
              <a:lnSpc>
                <a:spcPts val="2775"/>
              </a:lnSpc>
            </a:pPr>
            <a:r>
              <a:rPr dirty="0" sz="2400" b="1">
                <a:latin typeface="Times New Roman"/>
                <a:cs typeface="Times New Roman"/>
              </a:rPr>
              <a:t>Табель</a:t>
            </a:r>
            <a:r>
              <a:rPr dirty="0" sz="2400" spc="-60" b="1">
                <a:latin typeface="Times New Roman"/>
                <a:cs typeface="Times New Roman"/>
              </a:rPr>
              <a:t> </a:t>
            </a:r>
            <a:r>
              <a:rPr dirty="0" sz="2400" spc="-5" b="1">
                <a:latin typeface="Times New Roman"/>
                <a:cs typeface="Times New Roman"/>
              </a:rPr>
              <a:t>посещаемости</a:t>
            </a:r>
            <a:r>
              <a:rPr dirty="0" sz="2400" spc="-60" b="1">
                <a:latin typeface="Times New Roman"/>
                <a:cs typeface="Times New Roman"/>
              </a:rPr>
              <a:t> </a:t>
            </a:r>
            <a:r>
              <a:rPr dirty="0" sz="2400" b="1">
                <a:latin typeface="Times New Roman"/>
                <a:cs typeface="Times New Roman"/>
              </a:rPr>
              <a:t>детей</a:t>
            </a:r>
            <a:endParaRPr sz="2400">
              <a:latin typeface="Times New Roman"/>
              <a:cs typeface="Times New Roman"/>
            </a:endParaRPr>
          </a:p>
          <a:p>
            <a:pPr marL="463550">
              <a:lnSpc>
                <a:spcPts val="2870"/>
              </a:lnSpc>
            </a:pPr>
            <a:r>
              <a:rPr dirty="0" sz="2400" spc="-5" b="1">
                <a:latin typeface="Times New Roman"/>
                <a:cs typeface="Times New Roman"/>
              </a:rPr>
              <a:t>Листок</a:t>
            </a:r>
            <a:r>
              <a:rPr dirty="0" sz="2400" spc="-55" b="1">
                <a:latin typeface="Times New Roman"/>
                <a:cs typeface="Times New Roman"/>
              </a:rPr>
              <a:t> </a:t>
            </a:r>
            <a:r>
              <a:rPr dirty="0" sz="2400" spc="-5" b="1">
                <a:latin typeface="Times New Roman"/>
                <a:cs typeface="Times New Roman"/>
              </a:rPr>
              <a:t>здоровья</a:t>
            </a:r>
            <a:r>
              <a:rPr dirty="0" sz="2400" spc="-30" b="1">
                <a:latin typeface="Times New Roman"/>
                <a:cs typeface="Times New Roman"/>
              </a:rPr>
              <a:t> </a:t>
            </a:r>
            <a:r>
              <a:rPr dirty="0" sz="2400" spc="-5">
                <a:latin typeface="Times New Roman"/>
                <a:cs typeface="Times New Roman"/>
              </a:rPr>
              <a:t>(дневник</a:t>
            </a:r>
            <a:r>
              <a:rPr dirty="0" sz="2400" spc="-45">
                <a:latin typeface="Times New Roman"/>
                <a:cs typeface="Times New Roman"/>
              </a:rPr>
              <a:t> </a:t>
            </a:r>
            <a:r>
              <a:rPr dirty="0" sz="2400">
                <a:latin typeface="Times New Roman"/>
                <a:cs typeface="Times New Roman"/>
              </a:rPr>
              <a:t>–</a:t>
            </a:r>
            <a:r>
              <a:rPr dirty="0" sz="2400" spc="-50">
                <a:latin typeface="Times New Roman"/>
                <a:cs typeface="Times New Roman"/>
              </a:rPr>
              <a:t> </a:t>
            </a:r>
            <a:r>
              <a:rPr dirty="0" sz="2400">
                <a:latin typeface="Times New Roman"/>
                <a:cs typeface="Times New Roman"/>
              </a:rPr>
              <a:t>127</a:t>
            </a:r>
            <a:r>
              <a:rPr dirty="0" sz="2400" spc="-35">
                <a:latin typeface="Times New Roman"/>
                <a:cs typeface="Times New Roman"/>
              </a:rPr>
              <a:t> </a:t>
            </a:r>
            <a:r>
              <a:rPr dirty="0" sz="2400">
                <a:latin typeface="Times New Roman"/>
                <a:cs typeface="Times New Roman"/>
              </a:rPr>
              <a:t>форма)</a:t>
            </a:r>
            <a:endParaRPr sz="2400">
              <a:latin typeface="Times New Roman"/>
              <a:cs typeface="Times New Roman"/>
            </a:endParaRPr>
          </a:p>
          <a:p>
            <a:pPr marL="463550" marR="3754754">
              <a:lnSpc>
                <a:spcPts val="2870"/>
              </a:lnSpc>
              <a:spcBef>
                <a:spcPts val="130"/>
              </a:spcBef>
            </a:pPr>
            <a:r>
              <a:rPr dirty="0" sz="2400" b="1">
                <a:latin typeface="Times New Roman"/>
                <a:cs typeface="Times New Roman"/>
              </a:rPr>
              <a:t>Диагностические</a:t>
            </a:r>
            <a:r>
              <a:rPr dirty="0" sz="2400" spc="-145" b="1">
                <a:latin typeface="Times New Roman"/>
                <a:cs typeface="Times New Roman"/>
              </a:rPr>
              <a:t> </a:t>
            </a:r>
            <a:r>
              <a:rPr dirty="0" sz="2400" spc="-10" b="1">
                <a:latin typeface="Times New Roman"/>
                <a:cs typeface="Times New Roman"/>
              </a:rPr>
              <a:t>таблицы </a:t>
            </a:r>
            <a:r>
              <a:rPr dirty="0" sz="2400" spc="-585" b="1">
                <a:latin typeface="Times New Roman"/>
                <a:cs typeface="Times New Roman"/>
              </a:rPr>
              <a:t> </a:t>
            </a:r>
            <a:r>
              <a:rPr dirty="0" sz="2400" b="1">
                <a:latin typeface="Times New Roman"/>
                <a:cs typeface="Times New Roman"/>
              </a:rPr>
              <a:t>План</a:t>
            </a:r>
            <a:r>
              <a:rPr dirty="0" sz="2400" spc="-105" b="1">
                <a:latin typeface="Times New Roman"/>
                <a:cs typeface="Times New Roman"/>
              </a:rPr>
              <a:t> </a:t>
            </a:r>
            <a:r>
              <a:rPr dirty="0" sz="2400" spc="-5" b="1">
                <a:latin typeface="Times New Roman"/>
                <a:cs typeface="Times New Roman"/>
              </a:rPr>
              <a:t>по</a:t>
            </a:r>
            <a:r>
              <a:rPr dirty="0" sz="2400" spc="-95" b="1">
                <a:latin typeface="Times New Roman"/>
                <a:cs typeface="Times New Roman"/>
              </a:rPr>
              <a:t> </a:t>
            </a:r>
            <a:r>
              <a:rPr dirty="0" sz="2400" b="1">
                <a:latin typeface="Times New Roman"/>
                <a:cs typeface="Times New Roman"/>
              </a:rPr>
              <a:t>самообразованию</a:t>
            </a:r>
            <a:endParaRPr sz="24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936750" y="2955417"/>
            <a:ext cx="5619750" cy="696595"/>
          </a:xfrm>
          <a:prstGeom prst="rect"/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4400" b="1">
                <a:solidFill>
                  <a:srgbClr val="1F3862"/>
                </a:solidFill>
                <a:latin typeface="Times New Roman"/>
                <a:cs typeface="Times New Roman"/>
              </a:rPr>
              <a:t>Т</a:t>
            </a:r>
            <a:r>
              <a:rPr dirty="0" sz="4400" spc="-40" b="1">
                <a:solidFill>
                  <a:srgbClr val="1F3862"/>
                </a:solidFill>
                <a:latin typeface="Times New Roman"/>
                <a:cs typeface="Times New Roman"/>
              </a:rPr>
              <a:t>в</a:t>
            </a:r>
            <a:r>
              <a:rPr dirty="0" sz="4400" b="1">
                <a:solidFill>
                  <a:srgbClr val="1F3862"/>
                </a:solidFill>
                <a:latin typeface="Times New Roman"/>
                <a:cs typeface="Times New Roman"/>
              </a:rPr>
              <a:t>о</a:t>
            </a:r>
            <a:r>
              <a:rPr dirty="0" sz="4400" spc="-35" b="1">
                <a:solidFill>
                  <a:srgbClr val="1F3862"/>
                </a:solidFill>
                <a:latin typeface="Times New Roman"/>
                <a:cs typeface="Times New Roman"/>
              </a:rPr>
              <a:t>р</a:t>
            </a:r>
            <a:r>
              <a:rPr dirty="0" sz="4400" b="1">
                <a:solidFill>
                  <a:srgbClr val="1F3862"/>
                </a:solidFill>
                <a:latin typeface="Times New Roman"/>
                <a:cs typeface="Times New Roman"/>
              </a:rPr>
              <a:t>ч</a:t>
            </a:r>
            <a:r>
              <a:rPr dirty="0" sz="4400" spc="-25" b="1">
                <a:solidFill>
                  <a:srgbClr val="1F3862"/>
                </a:solidFill>
                <a:latin typeface="Times New Roman"/>
                <a:cs typeface="Times New Roman"/>
              </a:rPr>
              <a:t>е</a:t>
            </a:r>
            <a:r>
              <a:rPr dirty="0" sz="4400" b="1">
                <a:solidFill>
                  <a:srgbClr val="1F3862"/>
                </a:solidFill>
                <a:latin typeface="Times New Roman"/>
                <a:cs typeface="Times New Roman"/>
              </a:rPr>
              <a:t>с</a:t>
            </a:r>
            <a:r>
              <a:rPr dirty="0" sz="4400" spc="-30" b="1">
                <a:solidFill>
                  <a:srgbClr val="1F3862"/>
                </a:solidFill>
                <a:latin typeface="Times New Roman"/>
                <a:cs typeface="Times New Roman"/>
              </a:rPr>
              <a:t>к</a:t>
            </a:r>
            <a:r>
              <a:rPr dirty="0" sz="4400" spc="-35" b="1">
                <a:solidFill>
                  <a:srgbClr val="1F3862"/>
                </a:solidFill>
                <a:latin typeface="Times New Roman"/>
                <a:cs typeface="Times New Roman"/>
              </a:rPr>
              <a:t>и</a:t>
            </a:r>
            <a:r>
              <a:rPr dirty="0" sz="4400" b="1">
                <a:solidFill>
                  <a:srgbClr val="1F3862"/>
                </a:solidFill>
                <a:latin typeface="Times New Roman"/>
                <a:cs typeface="Times New Roman"/>
              </a:rPr>
              <a:t>х</a:t>
            </a:r>
            <a:r>
              <a:rPr dirty="0" sz="4400" spc="-265" b="1">
                <a:solidFill>
                  <a:srgbClr val="1F3862"/>
                </a:solidFill>
                <a:latin typeface="Times New Roman"/>
                <a:cs typeface="Times New Roman"/>
              </a:rPr>
              <a:t> </a:t>
            </a:r>
            <a:r>
              <a:rPr dirty="0" sz="4400" b="1">
                <a:solidFill>
                  <a:srgbClr val="1F3862"/>
                </a:solidFill>
                <a:latin typeface="Times New Roman"/>
                <a:cs typeface="Times New Roman"/>
              </a:rPr>
              <a:t>у</a:t>
            </a:r>
            <a:r>
              <a:rPr dirty="0" sz="4400" spc="-20" b="1">
                <a:solidFill>
                  <a:srgbClr val="1F3862"/>
                </a:solidFill>
                <a:latin typeface="Times New Roman"/>
                <a:cs typeface="Times New Roman"/>
              </a:rPr>
              <a:t>сп</a:t>
            </a:r>
            <a:r>
              <a:rPr dirty="0" sz="4400" spc="-25" b="1">
                <a:solidFill>
                  <a:srgbClr val="1F3862"/>
                </a:solidFill>
                <a:latin typeface="Times New Roman"/>
                <a:cs typeface="Times New Roman"/>
              </a:rPr>
              <a:t>е</a:t>
            </a:r>
            <a:r>
              <a:rPr dirty="0" sz="4400" b="1">
                <a:solidFill>
                  <a:srgbClr val="1F3862"/>
                </a:solidFill>
                <a:latin typeface="Times New Roman"/>
                <a:cs typeface="Times New Roman"/>
              </a:rPr>
              <a:t>хо</a:t>
            </a:r>
            <a:r>
              <a:rPr dirty="0" sz="4400" spc="-30" b="1">
                <a:solidFill>
                  <a:srgbClr val="1F3862"/>
                </a:solidFill>
                <a:latin typeface="Times New Roman"/>
                <a:cs typeface="Times New Roman"/>
              </a:rPr>
              <a:t>в</a:t>
            </a:r>
            <a:r>
              <a:rPr dirty="0" sz="4400" spc="-15" b="1">
                <a:solidFill>
                  <a:srgbClr val="1F3862"/>
                </a:solidFill>
                <a:latin typeface="Times New Roman"/>
                <a:cs typeface="Times New Roman"/>
              </a:rPr>
              <a:t>!!</a:t>
            </a:r>
            <a:r>
              <a:rPr dirty="0" sz="4400" b="1">
                <a:solidFill>
                  <a:srgbClr val="1F3862"/>
                </a:solidFill>
                <a:latin typeface="Times New Roman"/>
                <a:cs typeface="Times New Roman"/>
              </a:rPr>
              <a:t>!</a:t>
            </a:r>
            <a:endParaRPr sz="44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Application>Microsoft Office PowerPoint</Application>
  <PresentationFormat>On-screen Show (4:3)</PresentationFormat>
  <ScaleCrop>false</ScaleCrop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Михаил Горяйнов</dc:creator>
  <dc:title>Презентация PowerPoint</dc:title>
  <dcterms:created xsi:type="dcterms:W3CDTF">2024-02-08T04:30:13Z</dcterms:created>
  <dcterms:modified xsi:type="dcterms:W3CDTF">2024-02-08T04:30:13Z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2024-02-08T00:00:00Z</vt:filetime>
  </property>
  <property fmtid="{D5CDD505-2E9C-101B-9397-08002B2CF9AE}" pid="3" name="Creator">
    <vt:lpwstr>Microsoft® Word 2010</vt:lpwstr>
  </property>
  <property fmtid="{D5CDD505-2E9C-101B-9397-08002B2CF9AE}" pid="4" name="LastSaved">
    <vt:filetime>2024-02-08T00:00:00Z</vt:filetime>
  </property>
</Properties>
</file>