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58" r:id="rId5"/>
    <p:sldId id="259" r:id="rId6"/>
    <p:sldId id="260" r:id="rId7"/>
    <p:sldId id="261" r:id="rId8"/>
    <p:sldId id="262" r:id="rId9"/>
    <p:sldId id="263" r:id="rId10"/>
    <p:sldId id="269" r:id="rId11"/>
    <p:sldId id="270" r:id="rId12"/>
    <p:sldId id="271" r:id="rId13"/>
    <p:sldId id="272" r:id="rId14"/>
    <p:sldId id="273" r:id="rId15"/>
    <p:sldId id="274" r:id="rId16"/>
    <p:sldId id="268" r:id="rId17"/>
    <p:sldId id="26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65" r:id="rId29"/>
    <p:sldId id="26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944" autoAdjust="0"/>
    <p:restoredTop sz="94660"/>
  </p:normalViewPr>
  <p:slideViewPr>
    <p:cSldViewPr snapToGrid="0">
      <p:cViewPr>
        <p:scale>
          <a:sx n="60" d="100"/>
          <a:sy n="60" d="100"/>
        </p:scale>
        <p:origin x="-570" y="-2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3C5-524A-42D5-BC79-62FC5947AA0A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0303-8BB2-4335-BD47-942BB40D3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2125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3C5-524A-42D5-BC79-62FC5947AA0A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0303-8BB2-4335-BD47-942BB40D3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132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3C5-524A-42D5-BC79-62FC5947AA0A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0303-8BB2-4335-BD47-942BB40D3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9718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3C5-524A-42D5-BC79-62FC5947AA0A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0303-8BB2-4335-BD47-942BB40D3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0462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3C5-524A-42D5-BC79-62FC5947AA0A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0303-8BB2-4335-BD47-942BB40D3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285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3C5-524A-42D5-BC79-62FC5947AA0A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0303-8BB2-4335-BD47-942BB40D3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3769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3C5-524A-42D5-BC79-62FC5947AA0A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0303-8BB2-4335-BD47-942BB40D3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74021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3C5-524A-42D5-BC79-62FC5947AA0A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0303-8BB2-4335-BD47-942BB40D3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075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3C5-524A-42D5-BC79-62FC5947AA0A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0303-8BB2-4335-BD47-942BB40D3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1310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3C5-524A-42D5-BC79-62FC5947AA0A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0303-8BB2-4335-BD47-942BB40D3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556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5F73C5-524A-42D5-BC79-62FC5947AA0A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60303-8BB2-4335-BD47-942BB40D3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09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5F73C5-524A-42D5-BC79-62FC5947AA0A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60303-8BB2-4335-BD47-942BB40D38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66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8962" y="0"/>
            <a:ext cx="14815992" cy="7445036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07706" y="1122363"/>
            <a:ext cx="8069059" cy="1311555"/>
          </a:xfrm>
        </p:spPr>
        <p:txBody>
          <a:bodyPr>
            <a:normAutofit/>
          </a:bodyPr>
          <a:lstStyle/>
          <a:p>
            <a:r>
              <a:rPr lang="ru-RU" b="1" i="1" dirty="0"/>
              <a:t>«</a:t>
            </a:r>
            <a:r>
              <a:rPr lang="ru-RU" dirty="0"/>
              <a:t>Эффективная система наставничества в образовательном пространстве ДОУ</a:t>
            </a:r>
            <a:r>
              <a:rPr lang="ru-RU" b="1" i="1" dirty="0"/>
              <a:t>»</a:t>
            </a:r>
            <a:endParaRPr lang="ru-RU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4010883" y="3945389"/>
            <a:ext cx="8069059" cy="13115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i="1" smtClean="0"/>
              <a:t>Петрожицкая </a:t>
            </a:r>
            <a:r>
              <a:rPr lang="ru-RU" b="1" i="1" dirty="0" smtClean="0"/>
              <a:t>О.Л., Рещикова Н.В.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3952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43" y="-58703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05440" y="339000"/>
            <a:ext cx="11389659" cy="4704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Прогнозируемый результат </a:t>
            </a:r>
            <a:r>
              <a:rPr lang="ru-RU" b="1" dirty="0" smtClean="0"/>
              <a:t>проекта:</a:t>
            </a:r>
          </a:p>
          <a:p>
            <a:pPr lvl="0"/>
            <a:r>
              <a:rPr lang="ru-RU" dirty="0"/>
              <a:t>Будет обеспечен рост профессиональной компетентности и мастерства педагогов ДОУ,</a:t>
            </a:r>
          </a:p>
          <a:p>
            <a:pPr lvl="0"/>
            <a:r>
              <a:rPr lang="ru-RU" dirty="0"/>
              <a:t>Будет сформирована и внедрена модель наставничества в ДОУ,</a:t>
            </a:r>
          </a:p>
          <a:p>
            <a:pPr lvl="0"/>
            <a:r>
              <a:rPr lang="ru-RU" dirty="0"/>
              <a:t>Будет обеспечено развитие кадрового потенциала ДОУ,</a:t>
            </a:r>
          </a:p>
          <a:p>
            <a:r>
              <a:rPr lang="ru-RU" dirty="0"/>
              <a:t>Будут получены положительные результаты образовательной деятельности.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266538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43" y="-58703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05440" y="339000"/>
            <a:ext cx="11389659" cy="4704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Актуальность проекта</a:t>
            </a:r>
            <a:r>
              <a:rPr lang="ru-RU" dirty="0"/>
              <a:t>: </a:t>
            </a: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В </a:t>
            </a:r>
            <a:r>
              <a:rPr lang="ru-RU" dirty="0"/>
              <a:t>условиях обновления содержания образования, введения Федеральных государственных образовательных стандартов дошкольного образования, введения профессионального стандарта педагога, значительно возрос спрос на высококвалифицированного, конкурентоспособного, творчески работающего педагога. Повысились требования к его личностным и профессиональным качествам, социальной позиции.</a:t>
            </a:r>
          </a:p>
          <a:p>
            <a:pPr marL="0" indent="0" algn="just">
              <a:buNone/>
            </a:pPr>
            <a:r>
              <a:rPr lang="ru-RU" dirty="0"/>
              <a:t>Для эффективной организации образовательной деятельности в ДОУ необходима высокая профессиональная компетентность педагогов.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3939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43" y="-58703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05440" y="339000"/>
            <a:ext cx="11389659" cy="4704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Основные </a:t>
            </a:r>
            <a:r>
              <a:rPr lang="ru-RU" b="1" dirty="0"/>
              <a:t>проблемы:</a:t>
            </a:r>
            <a:endParaRPr lang="ru-RU" dirty="0"/>
          </a:p>
          <a:p>
            <a:pPr marL="0" indent="0" algn="just">
              <a:buNone/>
            </a:pPr>
            <a:r>
              <a:rPr lang="ru-RU" dirty="0"/>
              <a:t>- проблемы входа в профессию</a:t>
            </a:r>
            <a:r>
              <a:rPr lang="ru-RU" i="1" dirty="0"/>
              <a:t>, </a:t>
            </a:r>
            <a:r>
              <a:rPr lang="ru-RU" dirty="0"/>
              <a:t>проблемы подготовки, проблемы удержания, компетентности и роста в профессии;</a:t>
            </a:r>
          </a:p>
          <a:p>
            <a:pPr marL="0" indent="0" algn="just">
              <a:buNone/>
            </a:pPr>
            <a:r>
              <a:rPr lang="ru-RU" dirty="0"/>
              <a:t>- несмотря на глубокие корни традиций наставничества, не существует единого устоявшегося определения этого термина. Необходимым становится не столько информационное и методическое, сколько организационное и кадровое совершенствование в ДОУ.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9396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43" y="-58703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05440" y="339000"/>
            <a:ext cx="11389659" cy="4704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Риски Проекта: </a:t>
            </a:r>
            <a:endParaRPr lang="ru-RU" dirty="0"/>
          </a:p>
          <a:p>
            <a:pPr marL="0" indent="0">
              <a:buNone/>
            </a:pPr>
            <a:endParaRPr lang="ru-RU" dirty="0"/>
          </a:p>
          <a:p>
            <a:r>
              <a:rPr lang="ru-RU" u="sng" dirty="0"/>
              <a:t>Внешние силы, поддерживающие Проект</a:t>
            </a:r>
            <a:r>
              <a:rPr lang="ru-RU" dirty="0"/>
              <a:t>: социальный заказ государства и общества.</a:t>
            </a:r>
          </a:p>
          <a:p>
            <a:r>
              <a:rPr lang="ru-RU" u="sng" dirty="0"/>
              <a:t>Внутренние сопротивления</a:t>
            </a:r>
            <a:r>
              <a:rPr lang="ru-RU" dirty="0"/>
              <a:t>: недостаточная активность участников образовательной деятельности. Стереотип общественного сознания.</a:t>
            </a:r>
          </a:p>
          <a:p>
            <a:r>
              <a:rPr lang="ru-RU" u="sng" dirty="0"/>
              <a:t>Внешние слабости</a:t>
            </a:r>
            <a:r>
              <a:rPr lang="ru-RU" dirty="0"/>
              <a:t>: изменения в законодательной базе.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07519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43" y="-58703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05440" y="339000"/>
            <a:ext cx="11389659" cy="4704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/>
              <a:t>Концептуально-методологические основы Проекта:</a:t>
            </a:r>
          </a:p>
          <a:p>
            <a:pPr fontAlgn="base"/>
            <a:r>
              <a:rPr lang="ru-RU" dirty="0"/>
              <a:t> </a:t>
            </a:r>
            <a:r>
              <a:rPr lang="ru-RU" dirty="0" smtClean="0"/>
              <a:t>Институт </a:t>
            </a:r>
            <a:r>
              <a:rPr lang="ru-RU" dirty="0"/>
              <a:t>«наставничества» в полной мере отвечает требованиям и социальным запросам. </a:t>
            </a:r>
          </a:p>
          <a:p>
            <a:pPr fontAlgn="base"/>
            <a:r>
              <a:rPr lang="ru-RU" dirty="0"/>
              <a:t>Несмотря на глубокие корни традиций наставничества, не существует единого устоявшегося определения этого термина. Учитывая все отличительные особенности данного концепта можно считать наставничество как комплексное сопровождение субъектов образовательных отношений.</a:t>
            </a:r>
          </a:p>
          <a:p>
            <a:pPr fontAlgn="base"/>
            <a:r>
              <a:rPr lang="ru-RU" dirty="0"/>
              <a:t>Наставничество выступает как необходимый социально-педагогический компонент развития и сохранения традиционных социокультурных основ функционирования дошкольной образовательной организации.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4494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43" y="-58703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05440" y="339000"/>
            <a:ext cx="11389659" cy="4704415"/>
          </a:xfrm>
        </p:spPr>
        <p:txBody>
          <a:bodyPr>
            <a:normAutofit/>
          </a:bodyPr>
          <a:lstStyle/>
          <a:p>
            <a:r>
              <a:rPr lang="ru-RU" b="1" dirty="0"/>
              <a:t>Технологическая основа проекта:</a:t>
            </a:r>
          </a:p>
          <a:p>
            <a:pPr marL="0" indent="0">
              <a:buNone/>
            </a:pPr>
            <a:r>
              <a:rPr lang="ru-RU" dirty="0"/>
              <a:t>Идея создания и реализации проекта появилась в результате осознания необходимости сопровождения профессионально-личностного развития наставляемым. При взаимодействии опытных и молодых педагогов происходит интеллектуальное единение, обмен опытом, развитие совместного творчества, развитие профессионального мастерства, самовыражения.</a:t>
            </a:r>
          </a:p>
          <a:p>
            <a:pPr marL="0" indent="0">
              <a:buNone/>
            </a:pPr>
            <a:r>
              <a:rPr lang="ru-RU" u="sng" dirty="0"/>
              <a:t>От того, как новичка встретит коллектив во главе с руководителем, будет зависеть последующая успешность специалиста.</a:t>
            </a: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871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43" y="-58703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05440" y="339000"/>
            <a:ext cx="11389659" cy="4704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 smtClean="0"/>
              <a:t>Кто такой наставник?</a:t>
            </a:r>
          </a:p>
          <a:p>
            <a:pPr algn="just"/>
            <a:r>
              <a:rPr lang="ru-RU" dirty="0" smtClean="0"/>
              <a:t>Наставник определяет круг обязанностей и полномочий молодого специалиста, а также выявляет недостатки в его умениях и навыках, чтобы выработать программу адаптации.</a:t>
            </a:r>
          </a:p>
          <a:p>
            <a:pPr algn="just"/>
            <a:r>
              <a:rPr lang="ru-RU" dirty="0" smtClean="0"/>
              <a:t>Наставник разрабатывает и реализует программу адаптации, осуществляет корректировку профессиональных умений молодого педагога, помогает выстроить ему собственную программу самосовершенствования.</a:t>
            </a:r>
          </a:p>
          <a:p>
            <a:pPr algn="just"/>
            <a:r>
              <a:rPr lang="ru-RU" dirty="0" smtClean="0"/>
              <a:t>Наставник проверяет уровень профессиональной компетентности молодого педагога, определяет степень его готовности к выполнению своих функциональных обязанностей.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20709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5554" y="0"/>
            <a:ext cx="14487554" cy="6722049"/>
          </a:xfrm>
          <a:prstGeom prst="rect">
            <a:avLst/>
          </a:prstGeom>
        </p:spPr>
      </p:pic>
      <p:pic>
        <p:nvPicPr>
          <p:cNvPr id="5" name="Рисунок 4" descr="C:\Users\Admin\Documents\Downloads\IMG202301311034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6548" y="1384663"/>
            <a:ext cx="2065306" cy="30108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8758" y="365125"/>
            <a:ext cx="11903242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/>
              <a:t>Деятельность наставника 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/>
              <a:t>- содействует </a:t>
            </a:r>
            <a:r>
              <a:rPr lang="ru-RU" sz="2400" dirty="0"/>
              <a:t>созданию благоприятных условий для профессионального роста начинающих педагогов;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 smtClean="0"/>
              <a:t>- обеспечивает </a:t>
            </a:r>
            <a:r>
              <a:rPr lang="ru-RU" sz="2400" dirty="0"/>
              <a:t>атмосферу взаимопомощи;</a:t>
            </a:r>
            <a:br>
              <a:rPr lang="ru-RU" sz="2400" dirty="0"/>
            </a:br>
            <a:r>
              <a:rPr lang="ru-RU" sz="2400" dirty="0" smtClean="0"/>
              <a:t>- координирует </a:t>
            </a:r>
            <a:r>
              <a:rPr lang="ru-RU" sz="2400" dirty="0"/>
              <a:t>действия начинающего педагога в соответствии с задачами воспитания и обучения детей;</a:t>
            </a:r>
            <a:br>
              <a:rPr lang="ru-RU" sz="2400" dirty="0"/>
            </a:br>
            <a:r>
              <a:rPr lang="ru-RU" sz="2400" dirty="0" smtClean="0"/>
              <a:t>- оказывает </a:t>
            </a:r>
            <a:r>
              <a:rPr lang="ru-RU" sz="2400" dirty="0"/>
              <a:t>помощь в проектировании, моделировании и организации образовательной деятельности с детьми в соответствии с возрастными особенностями и задачами реализуемых программ;</a:t>
            </a:r>
            <a:br>
              <a:rPr lang="ru-RU" sz="2400" dirty="0"/>
            </a:br>
            <a:r>
              <a:rPr lang="ru-RU" sz="2400" dirty="0" smtClean="0"/>
              <a:t>- передает </a:t>
            </a:r>
            <a:r>
              <a:rPr lang="ru-RU" sz="2400" dirty="0"/>
              <a:t>свой педагогический опыт и профессиональное мастерство;</a:t>
            </a:r>
            <a:br>
              <a:rPr lang="ru-RU" sz="2400" dirty="0"/>
            </a:br>
            <a:r>
              <a:rPr lang="ru-RU" sz="2400" dirty="0" smtClean="0"/>
              <a:t>- знакомит </a:t>
            </a:r>
            <a:r>
              <a:rPr lang="ru-RU" sz="2400" dirty="0"/>
              <a:t>в процессе общения с теоретически обоснованными и востребованными педагогическими технологиями;</a:t>
            </a:r>
            <a:br>
              <a:rPr lang="ru-RU" sz="2400" dirty="0"/>
            </a:br>
            <a:r>
              <a:rPr lang="ru-RU" sz="2400" dirty="0" smtClean="0"/>
              <a:t>- консультирует </a:t>
            </a:r>
            <a:r>
              <a:rPr lang="ru-RU" sz="2400" dirty="0"/>
              <a:t>по подбору и использованию педагогически целесообразных пособий, игрового и дидактического материала;</a:t>
            </a:r>
            <a:br>
              <a:rPr lang="ru-RU" sz="2400" dirty="0"/>
            </a:br>
            <a:r>
              <a:rPr lang="ru-RU" sz="2400" dirty="0" smtClean="0"/>
              <a:t>- оказывает </a:t>
            </a:r>
            <a:r>
              <a:rPr lang="ru-RU" sz="2400" dirty="0"/>
              <a:t>позитивное влияние на рост профессиональной компетентности </a:t>
            </a:r>
            <a:r>
              <a:rPr lang="ru-RU" sz="2400" dirty="0" smtClean="0"/>
              <a:t>начинающего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5182455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5554" y="0"/>
            <a:ext cx="14487554" cy="6722049"/>
          </a:xfrm>
          <a:prstGeom prst="rect">
            <a:avLst/>
          </a:prstGeom>
        </p:spPr>
      </p:pic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029512"/>
              </p:ext>
            </p:extLst>
          </p:nvPr>
        </p:nvGraphicFramePr>
        <p:xfrm>
          <a:off x="-180182" y="1322570"/>
          <a:ext cx="11120898" cy="453484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{7DF18680-E054-41AD-8BC1-D1AEF772440D}</a:tableStyleId>
              </a:tblPr>
              <a:tblGrid>
                <a:gridCol w="782911">
                  <a:extLst>
                    <a:ext uri="{9D8B030D-6E8A-4147-A177-3AD203B41FA5}">
                      <a16:colId xmlns:a16="http://schemas.microsoft.com/office/drawing/2014/main" xmlns="" val="1999698158"/>
                    </a:ext>
                  </a:extLst>
                </a:gridCol>
                <a:gridCol w="3036005">
                  <a:extLst>
                    <a:ext uri="{9D8B030D-6E8A-4147-A177-3AD203B41FA5}">
                      <a16:colId xmlns:a16="http://schemas.microsoft.com/office/drawing/2014/main" xmlns="" val="828342392"/>
                    </a:ext>
                  </a:extLst>
                </a:gridCol>
                <a:gridCol w="7301982">
                  <a:extLst>
                    <a:ext uri="{9D8B030D-6E8A-4147-A177-3AD203B41FA5}">
                      <a16:colId xmlns:a16="http://schemas.microsoft.com/office/drawing/2014/main" xmlns="" val="790838105"/>
                    </a:ext>
                  </a:extLst>
                </a:gridCol>
              </a:tblGrid>
              <a:tr h="328601">
                <a:tc>
                  <a:txBody>
                    <a:bodyPr/>
                    <a:lstStyle/>
                    <a:p>
                      <a:pPr indent="90170" algn="ctr">
                        <a:lnSpc>
                          <a:spcPts val="112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№ п/п</a:t>
                      </a:r>
                      <a:endParaRPr lang="ru-RU" sz="1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12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Направления деятельности</a:t>
                      </a:r>
                      <a:endParaRPr lang="ru-RU" sz="1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90170" algn="ctr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Формы, методы работы</a:t>
                      </a:r>
                      <a:endParaRPr lang="ru-RU" sz="1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39012728"/>
                  </a:ext>
                </a:extLst>
              </a:tr>
              <a:tr h="1639935">
                <a:tc>
                  <a:txBody>
                    <a:bodyPr/>
                    <a:lstStyle/>
                    <a:p>
                      <a:pPr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20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Создание нормативно-правовых, организационно-</a:t>
                      </a:r>
                      <a:endParaRPr lang="ru-RU" sz="105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педагогических, методических, материально-</a:t>
                      </a:r>
                      <a:endParaRPr lang="ru-RU" sz="105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технических условий.</a:t>
                      </a:r>
                      <a:endParaRPr lang="ru-RU" sz="105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179705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49250" algn="l"/>
                        </a:tabLs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Оценка собственных возможностей и ресурсов в решении проблемы;</a:t>
                      </a:r>
                      <a:endParaRPr lang="ru-RU" sz="105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179705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49250" algn="l"/>
                        </a:tabLs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Разработка	нормативных,	организационно-педагогических, методических, материально-технических условий;</a:t>
                      </a:r>
                      <a:endParaRPr lang="ru-RU" sz="105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179705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49250" algn="l"/>
                        </a:tabLs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Разработка мониторинга образовательной деятельности ДОУ по направлению «Наставничество в ДОУ»;</a:t>
                      </a:r>
                      <a:endParaRPr lang="ru-RU" sz="105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179705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49250" algn="l"/>
                        </a:tabLs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Создание условий реализации модели наставничества в ДОУ.</a:t>
                      </a:r>
                      <a:endParaRPr lang="ru-RU" sz="105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0946437"/>
                  </a:ext>
                </a:extLst>
              </a:tr>
              <a:tr h="2468009">
                <a:tc>
                  <a:txBody>
                    <a:bodyPr/>
                    <a:lstStyle/>
                    <a:p>
                      <a:pPr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ru-RU" sz="12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20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Работа с кадрами</a:t>
                      </a:r>
                      <a:endParaRPr lang="ru-RU" sz="1050" b="1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6985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49250" algn="l"/>
                        </a:tabLs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Анкетирование педагогов;</a:t>
                      </a:r>
                      <a:endParaRPr lang="ru-RU" sz="105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6985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49250" algn="l"/>
                        </a:tabLs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Повышение квалификации педагогов;</a:t>
                      </a:r>
                      <a:endParaRPr lang="ru-RU" sz="105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6985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49250" algn="l"/>
                        </a:tabLs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Организация методических мероприятий: семинаров, мастер-классов, круглых столов и прочее;</a:t>
                      </a:r>
                      <a:endParaRPr lang="ru-RU" sz="105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6985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49250" algn="l"/>
                        </a:tabLs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Оказание консультативно-методической помощи педагогам по освоению инновационных и компьютерных методик;</a:t>
                      </a:r>
                      <a:endParaRPr lang="ru-RU" sz="105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6985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49250" algn="l"/>
                        </a:tabLs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Организация сетевого взаимодействия по обмену опытом на интернет -ресурсах, создание копилки идей.</a:t>
                      </a:r>
                      <a:endParaRPr lang="ru-RU" sz="105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342900" marR="69850" lvl="0" indent="-3429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49250" algn="l"/>
                        </a:tabLst>
                      </a:pP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Участие в конкурсах </a:t>
                      </a:r>
                      <a:r>
                        <a:rPr lang="ru-RU" sz="1600" b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проф</a:t>
                      </a:r>
                      <a:r>
                        <a:rPr lang="ru-RU" sz="1600" b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 .мастерства различного уровня.</a:t>
                      </a:r>
                      <a:endParaRPr lang="ru-RU" sz="1050" b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60270311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-753979" y="532384"/>
            <a:ext cx="1109328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90488" eaLnBrk="0" fontAlgn="base" hangingPunct="0">
              <a:spcBef>
                <a:spcPct val="0"/>
              </a:spcBef>
              <a:spcAft>
                <a:spcPct val="0"/>
              </a:spcAft>
              <a:tabLst>
                <a:tab pos="349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49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49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49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49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49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49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49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4925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90488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9250" algn="l"/>
              </a:tabLst>
            </a:pPr>
            <a:r>
              <a:rPr kumimoji="0" lang="ru-RU" altLang="ru-RU" sz="20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и формы реализации Проекта его участниками</a:t>
            </a: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90488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349250" algn="l"/>
              </a:tabLst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Таб.1</a:t>
            </a:r>
            <a:endParaRPr kumimoji="0" lang="ru-RU" alt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7846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5554" y="0"/>
            <a:ext cx="14487554" cy="6722049"/>
          </a:xfrm>
          <a:prstGeom prst="rect">
            <a:avLst/>
          </a:prstGeom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1928189"/>
              </p:ext>
            </p:extLst>
          </p:nvPr>
        </p:nvGraphicFramePr>
        <p:xfrm>
          <a:off x="-87477" y="1441540"/>
          <a:ext cx="9930062" cy="432449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88192">
                  <a:extLst>
                    <a:ext uri="{9D8B030D-6E8A-4147-A177-3AD203B41FA5}">
                      <a16:colId xmlns:a16="http://schemas.microsoft.com/office/drawing/2014/main" xmlns="" val="863567502"/>
                    </a:ext>
                  </a:extLst>
                </a:gridCol>
                <a:gridCol w="3970935">
                  <a:extLst>
                    <a:ext uri="{9D8B030D-6E8A-4147-A177-3AD203B41FA5}">
                      <a16:colId xmlns:a16="http://schemas.microsoft.com/office/drawing/2014/main" xmlns="" val="2852512011"/>
                    </a:ext>
                  </a:extLst>
                </a:gridCol>
                <a:gridCol w="3970935">
                  <a:extLst>
                    <a:ext uri="{9D8B030D-6E8A-4147-A177-3AD203B41FA5}">
                      <a16:colId xmlns:a16="http://schemas.microsoft.com/office/drawing/2014/main" xmlns="" val="2568914917"/>
                    </a:ext>
                  </a:extLst>
                </a:gridCol>
              </a:tblGrid>
              <a:tr h="252280">
                <a:tc>
                  <a:txBody>
                    <a:bodyPr/>
                    <a:lstStyle/>
                    <a:p>
                      <a:pPr indent="-3175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Направление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indent="-3175">
                        <a:lnSpc>
                          <a:spcPts val="119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tx1"/>
                          </a:solidFill>
                          <a:effectLst/>
                        </a:rPr>
                        <a:t>деятельности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-317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Организация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716915" indent="-3175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Содержание сотрудничества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11080359"/>
                  </a:ext>
                </a:extLst>
              </a:tr>
              <a:tr h="335044">
                <a:tc rowSpan="2">
                  <a:txBody>
                    <a:bodyPr/>
                    <a:lstStyle/>
                    <a:p>
                      <a:pPr indent="-3175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Просветительское</a:t>
                      </a:r>
                      <a:endParaRPr lang="ru-RU" sz="11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indent="-3175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БРИОП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257175" indent="-3175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Повышение квалификации педагогов.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42569872"/>
                  </a:ext>
                </a:extLst>
              </a:tr>
              <a:tr h="14639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-3175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indent="-3175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Педагогический </a:t>
                      </a:r>
                      <a:r>
                        <a:rPr lang="ru-RU" sz="1600" b="0" u="none" strike="noStrike" spc="30" dirty="0" smtClean="0">
                          <a:solidFill>
                            <a:schemeClr val="tx1"/>
                          </a:solidFill>
                          <a:effectLst/>
                        </a:rPr>
                        <a:t>колледж  </a:t>
                      </a:r>
                      <a:r>
                        <a:rPr lang="ru-RU" sz="1600" b="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и БГУ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273685" indent="-31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Передача опыта педагогов студентам.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R="273685" indent="-31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Создание условий, способствующих адаптации студентов к педагогической деятельности. 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R="51435" indent="-31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Привлечение молодых педагогов в образовательное учреждение.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R="188595" indent="-31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Обновление педагогического коллектива. Активизация профессиональных действий и вооружение первоначальным опытом воспитателя-профессионала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73545909"/>
                  </a:ext>
                </a:extLst>
              </a:tr>
              <a:tr h="1075432">
                <a:tc>
                  <a:txBody>
                    <a:bodyPr/>
                    <a:lstStyle/>
                    <a:p>
                      <a:pPr indent="-31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u="none" strike="noStrike" spc="30">
                          <a:solidFill>
                            <a:schemeClr val="tx1"/>
                          </a:solidFill>
                          <a:effectLst/>
                        </a:rPr>
                        <a:t>Социально- педагогическое</a:t>
                      </a:r>
                      <a:endParaRPr lang="ru-RU" sz="1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81915" indent="-31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СОШ № 2, СОШ №3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R="81915" indent="-31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дошкольные образовательные учреждения города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R="81915" indent="-3175">
                        <a:lnSpc>
                          <a:spcPts val="119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Кяхта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marR="83820" indent="-3175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 b="0" u="none" strike="noStrike" spc="30" dirty="0">
                          <a:solidFill>
                            <a:schemeClr val="tx1"/>
                          </a:solidFill>
                          <a:effectLst/>
                        </a:rPr>
                        <a:t>Создание преемственности образовательных систем, способствующих обмену опыта между образовательными учреждениями.</a:t>
                      </a:r>
                      <a:endParaRPr lang="ru-RU" sz="11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2748022"/>
                  </a:ext>
                </a:extLst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425877"/>
            <a:ext cx="9842585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ДОУ осуществляет социальное партнерство с различными организациями города и  РБ</a:t>
            </a: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Таб.2</a:t>
            </a:r>
            <a:endParaRPr kumimoji="0" lang="ru-RU" alt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79604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43" y="-58703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6179" y="1373657"/>
            <a:ext cx="10779641" cy="27814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Восточная мудрость гласит : «Если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твои планы рассчитаны на год — сей просо, если твои планы рассчитаны на десятилетия — сажай деревья, если же твои планы рассчитаны на века — воспитывай людей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092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5554" y="0"/>
            <a:ext cx="14487554" cy="67220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219200" y="330973"/>
            <a:ext cx="12573000" cy="6089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400" b="1" spc="1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Проекта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Times New Roman" panose="02020603050405020304" pitchFamily="18" charset="0"/>
              <a:buAutoNum type="arabicPeriod"/>
              <a:tabLst>
                <a:tab pos="540385" algn="l"/>
              </a:tabLst>
            </a:pPr>
            <a:r>
              <a:rPr lang="ru-RU" sz="2400" b="1" spc="-100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повышения качества профессиональной подготовленности педагогов в ДОУ:</a:t>
            </a:r>
            <a:endParaRPr lang="ru-RU" sz="2400" b="1" spc="-10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40385" algn="l"/>
                <a:tab pos="75882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 числа педагогических работников с высшим образованием, имеющих высшую и первую квалификационные категории;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40385" algn="l"/>
                <a:tab pos="75882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обобщение и распространение результативного педагогического опыта через педагогические конференции, мастер-классы, обучающие семинары, проблемные курсы;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40385" algn="l"/>
                <a:tab pos="75882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и апробирование сетевого взаимодействия по изучению опыта лучших педагогов;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40385" algn="l"/>
                <a:tab pos="75882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совершенствование адресности ресурсной поддержки и стимулирования образовательной и инновационной деятельности педагогов.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Bef>
                <a:spcPts val="200"/>
              </a:spcBef>
              <a:spcAft>
                <a:spcPts val="0"/>
              </a:spcAft>
              <a:buSzPts val="1200"/>
              <a:buFont typeface="Times New Roman" panose="02020603050405020304" pitchFamily="18" charset="0"/>
              <a:buAutoNum type="arabicPeriod"/>
              <a:tabLst>
                <a:tab pos="540385" algn="l"/>
              </a:tabLst>
            </a:pPr>
            <a:r>
              <a:rPr lang="ru-RU" sz="2400" b="1" spc="-100" dirty="0">
                <a:solidFill>
                  <a:srgbClr val="365F9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социального партнерства ДОУ:</a:t>
            </a:r>
            <a:endParaRPr lang="ru-RU" sz="2400" b="1" spc="-100" dirty="0">
              <a:solidFill>
                <a:srgbClr val="365F91"/>
              </a:solidFill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40385" algn="l"/>
                <a:tab pos="98742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 приоритетов в межведомственном взаимодействии;</a:t>
            </a:r>
            <a:endParaRPr lang="ru-RU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540385" algn="l"/>
                <a:tab pos="987425" algn="l"/>
              </a:tabLs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реализация совместных проектов по направлению.</a:t>
            </a:r>
            <a:endParaRPr lang="ru-RU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0048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5554" y="0"/>
            <a:ext cx="14487554" cy="672204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8049130"/>
              </p:ext>
            </p:extLst>
          </p:nvPr>
        </p:nvGraphicFramePr>
        <p:xfrm>
          <a:off x="-1572125" y="1027906"/>
          <a:ext cx="13282862" cy="240207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93345">
                  <a:extLst>
                    <a:ext uri="{9D8B030D-6E8A-4147-A177-3AD203B41FA5}">
                      <a16:colId xmlns:a16="http://schemas.microsoft.com/office/drawing/2014/main" xmlns="" val="39985594"/>
                    </a:ext>
                  </a:extLst>
                </a:gridCol>
                <a:gridCol w="5182863">
                  <a:extLst>
                    <a:ext uri="{9D8B030D-6E8A-4147-A177-3AD203B41FA5}">
                      <a16:colId xmlns:a16="http://schemas.microsoft.com/office/drawing/2014/main" xmlns="" val="1622677282"/>
                    </a:ext>
                  </a:extLst>
                </a:gridCol>
                <a:gridCol w="2930681">
                  <a:extLst>
                    <a:ext uri="{9D8B030D-6E8A-4147-A177-3AD203B41FA5}">
                      <a16:colId xmlns:a16="http://schemas.microsoft.com/office/drawing/2014/main" xmlns="" val="4151200207"/>
                    </a:ext>
                  </a:extLst>
                </a:gridCol>
                <a:gridCol w="3875973">
                  <a:extLst>
                    <a:ext uri="{9D8B030D-6E8A-4147-A177-3AD203B41FA5}">
                      <a16:colId xmlns:a16="http://schemas.microsoft.com/office/drawing/2014/main" xmlns="" val="3477065419"/>
                    </a:ext>
                  </a:extLst>
                </a:gridCol>
              </a:tblGrid>
              <a:tr h="5575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п/п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Название конкурса, год участия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Уровень 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Результат участия (в том числе денежное вознаграждение (при наличии)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09221094"/>
                  </a:ext>
                </a:extLst>
              </a:tr>
              <a:tr h="10223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2022 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58542594"/>
                  </a:ext>
                </a:extLst>
              </a:tr>
              <a:tr h="10223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XIV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Межрегиональный конкурс  популяризации бурятского языка среди представителей не бурятской национальности «БУРЯАД ХЭЛЭН  БАЯН ДАА!» Старшая группа-   Безъязыкова А.Н.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Грамота.Фонд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«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Найдал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» в поддержку бурятского языка. Председатель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Ю.С.Балханов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Региональный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Диплом 3 место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6003274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363954" y="432880"/>
            <a:ext cx="6831431" cy="456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539580" tIns="25392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Результаты реализации проекта</a:t>
            </a:r>
            <a:endParaRPr kumimoji="0" lang="ru-RU" altLang="ru-RU" sz="1300" b="0" i="0" u="none" strike="noStrike" cap="none" normalizeH="0" baseline="0" dirty="0" smtClean="0">
              <a:ln>
                <a:noFill/>
              </a:ln>
              <a:solidFill>
                <a:srgbClr val="365F91"/>
              </a:solidFill>
              <a:effectLst/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0225745"/>
              </p:ext>
            </p:extLst>
          </p:nvPr>
        </p:nvGraphicFramePr>
        <p:xfrm>
          <a:off x="-1572125" y="3429984"/>
          <a:ext cx="13282862" cy="2857334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93344">
                  <a:extLst>
                    <a:ext uri="{9D8B030D-6E8A-4147-A177-3AD203B41FA5}">
                      <a16:colId xmlns:a16="http://schemas.microsoft.com/office/drawing/2014/main" xmlns="" val="2269034890"/>
                    </a:ext>
                  </a:extLst>
                </a:gridCol>
                <a:gridCol w="5182862">
                  <a:extLst>
                    <a:ext uri="{9D8B030D-6E8A-4147-A177-3AD203B41FA5}">
                      <a16:colId xmlns:a16="http://schemas.microsoft.com/office/drawing/2014/main" xmlns="" val="4095433640"/>
                    </a:ext>
                  </a:extLst>
                </a:gridCol>
                <a:gridCol w="2930681">
                  <a:extLst>
                    <a:ext uri="{9D8B030D-6E8A-4147-A177-3AD203B41FA5}">
                      <a16:colId xmlns:a16="http://schemas.microsoft.com/office/drawing/2014/main" xmlns="" val="1875229920"/>
                    </a:ext>
                  </a:extLst>
                </a:gridCol>
                <a:gridCol w="3875975">
                  <a:extLst>
                    <a:ext uri="{9D8B030D-6E8A-4147-A177-3AD203B41FA5}">
                      <a16:colId xmlns:a16="http://schemas.microsoft.com/office/drawing/2014/main" xmlns="" val="3850557115"/>
                    </a:ext>
                  </a:extLst>
                </a:gridCol>
              </a:tblGrid>
              <a:tr h="97653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75" marR="6377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фестиваль педагогических новинок среди педагогов .Рещикова 1 место  Синельная проволока в работе с детьми.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75" marR="6377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Районный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75" marR="6377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Диплом 1 место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75" marR="63775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570592"/>
                  </a:ext>
                </a:extLst>
              </a:tr>
              <a:tr h="188079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775" marR="6377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Участие в Республиканском конкурсе «Лучший уголок уединения» Рещикова Н.В., Балданова А.В. «В гостях у кота Котофеевича»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Безъязыкова А.Н. «Домик у гномика»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Тирских Е.Ю. и Портянникова Ю.А. «В гостях у Маши»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75" marR="6377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Республиканский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75" marR="6377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Сертификаты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3775" marR="63775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815263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72489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5554" y="0"/>
            <a:ext cx="14487554" cy="672204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2600450"/>
              </p:ext>
            </p:extLst>
          </p:nvPr>
        </p:nvGraphicFramePr>
        <p:xfrm>
          <a:off x="-1532787" y="788486"/>
          <a:ext cx="13282862" cy="393446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93347">
                  <a:extLst>
                    <a:ext uri="{9D8B030D-6E8A-4147-A177-3AD203B41FA5}">
                      <a16:colId xmlns:a16="http://schemas.microsoft.com/office/drawing/2014/main" xmlns="" val="877940125"/>
                    </a:ext>
                  </a:extLst>
                </a:gridCol>
                <a:gridCol w="5182862">
                  <a:extLst>
                    <a:ext uri="{9D8B030D-6E8A-4147-A177-3AD203B41FA5}">
                      <a16:colId xmlns:a16="http://schemas.microsoft.com/office/drawing/2014/main" xmlns="" val="1259883340"/>
                    </a:ext>
                  </a:extLst>
                </a:gridCol>
                <a:gridCol w="2930681">
                  <a:extLst>
                    <a:ext uri="{9D8B030D-6E8A-4147-A177-3AD203B41FA5}">
                      <a16:colId xmlns:a16="http://schemas.microsoft.com/office/drawing/2014/main" xmlns="" val="3282578952"/>
                    </a:ext>
                  </a:extLst>
                </a:gridCol>
                <a:gridCol w="3875972">
                  <a:extLst>
                    <a:ext uri="{9D8B030D-6E8A-4147-A177-3AD203B41FA5}">
                      <a16:colId xmlns:a16="http://schemas.microsoft.com/office/drawing/2014/main" xmlns="" val="1239317991"/>
                    </a:ext>
                  </a:extLst>
                </a:gridCol>
              </a:tblGrid>
              <a:tr h="1013642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Петрожицкая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О.Л.Участвовала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в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XII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  региональных чтениях на тему: «ГЛОБАЛЬНЫЕ ВЫЗОВЫ СОВРЕМЕННОСТИ И ДУХОВНЫЙ ВЫБОР ЧЕЛОВЕКА»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Секция «Духовно- нравственное  воспитание детей дошкольного возраста: теоретические основы, проблемы, опыт» «Литературная гостиная по творчеству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М.М.Шиханова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Ноябрь 2022 г.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Республиканский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Диплом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Публикация в эл  сборнике.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30719686"/>
                  </a:ext>
                </a:extLst>
              </a:tr>
              <a:tr h="95227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Рещиикова Н.ВУчаствовала в </a:t>
                      </a: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</a:rPr>
                        <a:t>XII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   региональных чтениях на тему: «ГЛОБАЛЬНЫЕ ВЫЗОВЫ СОВРЕМЕННОСТИ И ДУХОВНЫЙ ВЫБОР ЧЕЛОВЕКА»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Секция «Духовно- нравственное  воспитание детей дошкольного возраста: теоретические основы, проблемы, опыт» «Литературная гостиная по творчеству М.М.Шиханова Ноябрь 2022 г.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Республиканский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Диплом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Публикация в эл  сборнике.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66868383"/>
                  </a:ext>
                </a:extLst>
              </a:tr>
              <a:tr h="245470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Фонд «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Найдал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» в поддержку бурятского языка. Председатель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Ю.С.Балханов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 Ноябрь 2022.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Республиканский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Грамота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3751" marR="33751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240159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08589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5554" y="0"/>
            <a:ext cx="14487554" cy="67220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198254" y="180459"/>
            <a:ext cx="1028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2023 год</a:t>
            </a:r>
            <a:endParaRPr lang="ru-RU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888365"/>
              </p:ext>
            </p:extLst>
          </p:nvPr>
        </p:nvGraphicFramePr>
        <p:xfrm>
          <a:off x="-1929062" y="653129"/>
          <a:ext cx="13282862" cy="3502085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93346">
                  <a:extLst>
                    <a:ext uri="{9D8B030D-6E8A-4147-A177-3AD203B41FA5}">
                      <a16:colId xmlns:a16="http://schemas.microsoft.com/office/drawing/2014/main" xmlns="" val="3936946774"/>
                    </a:ext>
                  </a:extLst>
                </a:gridCol>
                <a:gridCol w="5182863">
                  <a:extLst>
                    <a:ext uri="{9D8B030D-6E8A-4147-A177-3AD203B41FA5}">
                      <a16:colId xmlns:a16="http://schemas.microsoft.com/office/drawing/2014/main" xmlns="" val="430186602"/>
                    </a:ext>
                  </a:extLst>
                </a:gridCol>
                <a:gridCol w="2930681">
                  <a:extLst>
                    <a:ext uri="{9D8B030D-6E8A-4147-A177-3AD203B41FA5}">
                      <a16:colId xmlns:a16="http://schemas.microsoft.com/office/drawing/2014/main" xmlns="" val="900816400"/>
                    </a:ext>
                  </a:extLst>
                </a:gridCol>
                <a:gridCol w="3875972">
                  <a:extLst>
                    <a:ext uri="{9D8B030D-6E8A-4147-A177-3AD203B41FA5}">
                      <a16:colId xmlns:a16="http://schemas.microsoft.com/office/drawing/2014/main" xmlns="" val="3710092714"/>
                    </a:ext>
                  </a:extLst>
                </a:gridCol>
              </a:tblGrid>
              <a:tr h="132749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4" marR="35734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«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Тирских,Е.Ю.,Рещикова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Н.В.,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Петрожицкая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О.Л. Участие в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XXIII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Научно- практическая конференция Учащихся лицея «Шаг в будущее», посвящённая 100-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летию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РЕСПУБЛИКИ БУРЯТИЯ,Д.П. Н. АКАДЕМИКУ РАО ,П.Р.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АТУТОВУ.Директор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МАОУ лицей №27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Л.А.Асанова.г.Улан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-Удэ ЭКСПЕРТИЗА МАТЕРИАЛОВ ЛИЦЕЙСКОЙ НПК «ШАГ В БУДУЩЕЕ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34" marR="35734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Городской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34" marR="35734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Благодарственное письмо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20 января 2023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34" marR="35734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8420792"/>
                  </a:ext>
                </a:extLst>
              </a:tr>
              <a:tr h="772835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4" marR="35734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Районный конкурс февраля 23 февраля -2 место вокальная группа «Бусинки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»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35734" marR="35734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Районный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34" marR="35734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 место вокальная группа «Бусинки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34" marR="35734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18991715"/>
                  </a:ext>
                </a:extLst>
              </a:tr>
              <a:tr h="125706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734" marR="35734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БРИОП Рещикова Н.В. 20 февраля Публикация в сборнике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VII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Межрегионального Фестиваля педагогических идей и новинок в области дошкольного образования Статья Игровые педагогические технологии: Использование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бизиборда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в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</a:rPr>
                        <a:t>ДОУ</a:t>
                      </a:r>
                    </a:p>
                  </a:txBody>
                  <a:tcPr marL="35734" marR="35734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Региональный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34" marR="35734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Публикация в сборнике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Февраль 2023г.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5734" marR="35734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52666680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810105"/>
              </p:ext>
            </p:extLst>
          </p:nvPr>
        </p:nvGraphicFramePr>
        <p:xfrm>
          <a:off x="-1929062" y="4140800"/>
          <a:ext cx="13282861" cy="2089912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93345">
                  <a:extLst>
                    <a:ext uri="{9D8B030D-6E8A-4147-A177-3AD203B41FA5}">
                      <a16:colId xmlns:a16="http://schemas.microsoft.com/office/drawing/2014/main" xmlns="" val="3895612158"/>
                    </a:ext>
                  </a:extLst>
                </a:gridCol>
                <a:gridCol w="5182864">
                  <a:extLst>
                    <a:ext uri="{9D8B030D-6E8A-4147-A177-3AD203B41FA5}">
                      <a16:colId xmlns:a16="http://schemas.microsoft.com/office/drawing/2014/main" xmlns="" val="2938044617"/>
                    </a:ext>
                  </a:extLst>
                </a:gridCol>
                <a:gridCol w="2930681">
                  <a:extLst>
                    <a:ext uri="{9D8B030D-6E8A-4147-A177-3AD203B41FA5}">
                      <a16:colId xmlns:a16="http://schemas.microsoft.com/office/drawing/2014/main" xmlns="" val="3600369088"/>
                    </a:ext>
                  </a:extLst>
                </a:gridCol>
                <a:gridCol w="3875971">
                  <a:extLst>
                    <a:ext uri="{9D8B030D-6E8A-4147-A177-3AD203B41FA5}">
                      <a16:colId xmlns:a16="http://schemas.microsoft.com/office/drawing/2014/main" xmlns="" val="2310756093"/>
                    </a:ext>
                  </a:extLst>
                </a:gridCol>
              </a:tblGrid>
              <a:tr h="105519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965" marR="3796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БРИОП Смолина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С.В.Статья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февраль Публикация в сборнике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VII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Межрегионального Фестиваля педагогических идей и новинок в области дошкольного образования Методическое пособие для логопедов и воспитателей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Петрожицкая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О..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Л.Федосеева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Л.В.БРИОП Публикация в сборнике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VII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Межрегионального Фестиваля педагогических идей и новинок в области дошкольного образования Статья Исследовательский проект «Чайный путь». Краеведение 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65" marR="3796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Региональный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65" marR="37965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Публикация в сборнике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Февраль 2023г.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7965" marR="37965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8358871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491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5554" y="0"/>
            <a:ext cx="14487554" cy="672204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706820"/>
              </p:ext>
            </p:extLst>
          </p:nvPr>
        </p:nvGraphicFramePr>
        <p:xfrm>
          <a:off x="-1693208" y="621798"/>
          <a:ext cx="13282862" cy="5173701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293347">
                  <a:extLst>
                    <a:ext uri="{9D8B030D-6E8A-4147-A177-3AD203B41FA5}">
                      <a16:colId xmlns:a16="http://schemas.microsoft.com/office/drawing/2014/main" xmlns="" val="3062655891"/>
                    </a:ext>
                  </a:extLst>
                </a:gridCol>
                <a:gridCol w="5182863">
                  <a:extLst>
                    <a:ext uri="{9D8B030D-6E8A-4147-A177-3AD203B41FA5}">
                      <a16:colId xmlns:a16="http://schemas.microsoft.com/office/drawing/2014/main" xmlns="" val="208826692"/>
                    </a:ext>
                  </a:extLst>
                </a:gridCol>
                <a:gridCol w="2930680">
                  <a:extLst>
                    <a:ext uri="{9D8B030D-6E8A-4147-A177-3AD203B41FA5}">
                      <a16:colId xmlns:a16="http://schemas.microsoft.com/office/drawing/2014/main" xmlns="" val="707187625"/>
                    </a:ext>
                  </a:extLst>
                </a:gridCol>
                <a:gridCol w="3875972">
                  <a:extLst>
                    <a:ext uri="{9D8B030D-6E8A-4147-A177-3AD203B41FA5}">
                      <a16:colId xmlns:a16="http://schemas.microsoft.com/office/drawing/2014/main" xmlns="" val="3143841812"/>
                    </a:ext>
                  </a:extLst>
                </a:gridCol>
              </a:tblGrid>
              <a:tr h="145044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Петрожицкая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о.Л.Федосеева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Л.В.БРИОП Публикация в сборнике </a:t>
                      </a: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</a:rPr>
                        <a:t>VII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Межрегионального Фестиваля педагогических идей и новинок в области дошкольного </a:t>
                      </a:r>
                      <a:r>
                        <a:rPr lang="ru-RU" sz="1400" dirty="0" err="1">
                          <a:solidFill>
                            <a:schemeClr val="tx1"/>
                          </a:solidFill>
                          <a:effectLst/>
                        </a:rPr>
                        <a:t>образованияСтатья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 Исследовательский проект «Чайный путь». Краеведение Февраль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Региональный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Публикация в сборнике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39849461"/>
                  </a:ext>
                </a:extLst>
              </a:tr>
              <a:tr h="1506343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Безъязыкова А.Н. ФЕДЕРАЛЬНОЕ  ГОСУДАРСТВЕННОЕ БЮДЖЕТНОЕ УЧРЕЖДЕНИЕ «ФЕДЕРАЛЬНЫЙ ИНСТИТУТ РОДНЫХ ЯЗЫКОВ НАРОДОВ РОССИЙСКОЙ ФЕДЕРАЦИИ» Участие в онлайн- марафоне, приуроченный ко Дню родного языка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Российский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Публикация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21 февраля 2023 г Сертификат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1984762"/>
                  </a:ext>
                </a:extLst>
              </a:tr>
              <a:tr h="52346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Смолина С.В районный конкурс «Воспитатель года-2023 ». -3 место.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Районный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Диплом 3 степени" Воспитатель года"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59377215"/>
                  </a:ext>
                </a:extLst>
              </a:tr>
              <a:tr h="347618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Участие в онлайн - семинаре по духовно-нравственному  БРИОП  Рещикова Н.В. 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Республиканский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Благодарность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7058061"/>
                  </a:ext>
                </a:extLst>
              </a:tr>
              <a:tr h="523466">
                <a:tc>
                  <a:txBody>
                    <a:bodyPr/>
                    <a:lstStyle/>
                    <a:p>
                      <a:pPr marL="0" lvl="0" indent="0" algn="ctr">
                        <a:lnSpc>
                          <a:spcPct val="107000"/>
                        </a:lnSpc>
                        <a:buFont typeface="Times New Roman" panose="02020603050405020304" pitchFamily="18" charset="0"/>
                        <a:buNone/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Участие в онлайн - семинаре по духовно-нравственному  БРИОП.,Петрожицкая О.Л.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</a:rPr>
                        <a:t>Республиканский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</a:rPr>
                        <a:t>Благодарность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2387" marR="32387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19275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00368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5554" y="0"/>
            <a:ext cx="14487554" cy="6722049"/>
          </a:xfrm>
          <a:prstGeom prst="rect">
            <a:avLst/>
          </a:prstGeo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396293"/>
              </p:ext>
            </p:extLst>
          </p:nvPr>
        </p:nvGraphicFramePr>
        <p:xfrm>
          <a:off x="229236" y="1258522"/>
          <a:ext cx="8770386" cy="2841018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1508283">
                  <a:extLst>
                    <a:ext uri="{9D8B030D-6E8A-4147-A177-3AD203B41FA5}">
                      <a16:colId xmlns:a16="http://schemas.microsoft.com/office/drawing/2014/main" xmlns="" val="2045642738"/>
                    </a:ext>
                  </a:extLst>
                </a:gridCol>
                <a:gridCol w="3908618">
                  <a:extLst>
                    <a:ext uri="{9D8B030D-6E8A-4147-A177-3AD203B41FA5}">
                      <a16:colId xmlns:a16="http://schemas.microsoft.com/office/drawing/2014/main" xmlns="" val="2896081608"/>
                    </a:ext>
                  </a:extLst>
                </a:gridCol>
                <a:gridCol w="3353485">
                  <a:extLst>
                    <a:ext uri="{9D8B030D-6E8A-4147-A177-3AD203B41FA5}">
                      <a16:colId xmlns:a16="http://schemas.microsoft.com/office/drawing/2014/main" xmlns="" val="2171817992"/>
                    </a:ext>
                  </a:extLst>
                </a:gridCol>
              </a:tblGrid>
              <a:tr h="947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Год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Количество участников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Количество призеров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15524147"/>
                  </a:ext>
                </a:extLst>
              </a:tr>
              <a:tr h="947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</a:rPr>
                        <a:t>2022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7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91075383"/>
                  </a:ext>
                </a:extLst>
              </a:tr>
              <a:tr h="9470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4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ru-RU" sz="24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087215286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427748" y="458303"/>
            <a:ext cx="7455568" cy="800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педагогов в конкурсах</a:t>
            </a:r>
            <a:endParaRPr kumimoji="0" lang="ru-RU" alt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2746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95554" y="0"/>
            <a:ext cx="14487554" cy="6722049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1800848"/>
              </p:ext>
            </p:extLst>
          </p:nvPr>
        </p:nvGraphicFramePr>
        <p:xfrm>
          <a:off x="208547" y="1196122"/>
          <a:ext cx="8438147" cy="494919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81880">
                  <a:extLst>
                    <a:ext uri="{9D8B030D-6E8A-4147-A177-3AD203B41FA5}">
                      <a16:colId xmlns:a16="http://schemas.microsoft.com/office/drawing/2014/main" xmlns="" val="3512392289"/>
                    </a:ext>
                  </a:extLst>
                </a:gridCol>
                <a:gridCol w="3636752">
                  <a:extLst>
                    <a:ext uri="{9D8B030D-6E8A-4147-A177-3AD203B41FA5}">
                      <a16:colId xmlns:a16="http://schemas.microsoft.com/office/drawing/2014/main" xmlns="" val="1173528964"/>
                    </a:ext>
                  </a:extLst>
                </a:gridCol>
                <a:gridCol w="4219515">
                  <a:extLst>
                    <a:ext uri="{9D8B030D-6E8A-4147-A177-3AD203B41FA5}">
                      <a16:colId xmlns:a16="http://schemas.microsoft.com/office/drawing/2014/main" xmlns="" val="31202763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№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ФИО Педагога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</a:rPr>
                        <a:t>Количество пройдено часов </a:t>
                      </a:r>
                      <a:endParaRPr lang="ru-RU" sz="1600" b="1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10941592"/>
                  </a:ext>
                </a:extLst>
              </a:tr>
              <a:tr h="204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1.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Антонова С.Т.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64 часа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88324797"/>
                  </a:ext>
                </a:extLst>
              </a:tr>
              <a:tr h="204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2.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 err="1">
                          <a:solidFill>
                            <a:schemeClr val="tx1"/>
                          </a:solidFill>
                          <a:effectLst/>
                        </a:rPr>
                        <a:t>Петрожицкая</a:t>
                      </a: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 О.Л.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322 часа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155308683"/>
                  </a:ext>
                </a:extLst>
              </a:tr>
              <a:tr h="2044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3.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Евсеева Т.Н.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0 часов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64165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4.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Балданова А.В.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32 часа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783121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5.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Безъязыкова А.Н.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282 часа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4722939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6.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Гайдай Л.И.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32 часа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435629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7.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Жугдурова А.В.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162 часа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1316986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8.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Лоскутникова Л.Ф.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50 часов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73797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9.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Рещикова Н.В.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106 часов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981871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10.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Смолина С.В.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40 часов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967610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11.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Портянникова Ю.А.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124 часа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895878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12.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Богидаева Е.Ю.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124 часа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4307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13.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Федосеева Л.В.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16 часов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3259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14.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>
                          <a:solidFill>
                            <a:schemeClr val="tx1"/>
                          </a:solidFill>
                          <a:effectLst/>
                        </a:rPr>
                        <a:t>Урусова Е.Г.</a:t>
                      </a:r>
                      <a:endParaRPr lang="ru-RU" sz="1600" b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b="0" dirty="0">
                          <a:solidFill>
                            <a:schemeClr val="tx1"/>
                          </a:solidFill>
                          <a:effectLst/>
                        </a:rPr>
                        <a:t>16 часов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32040393"/>
                  </a:ext>
                </a:extLst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791283" y="148783"/>
            <a:ext cx="606128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Курсы повышения квалификации за 2022- 2023 учебный год</a:t>
            </a: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01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23891" y="0"/>
            <a:ext cx="14487554" cy="672204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272717" y="689812"/>
            <a:ext cx="1079633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Достигнутые результаты работы представляются в анализе достижений молодых специалистов (портфолио, результативность участие в конкурсах молодых специалистов, результативность участия детей в конкурсных мероприятиях, отчеты молодых специалистов о результатах деятельности, отчеты наставников и др.), наставниками на Совете педагогов ДОУ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r>
              <a:rPr lang="ru-RU" dirty="0"/>
              <a:t>Помогая молодым воспитателям наставники видят новые перспективы в своей педагогической деятельности и конечно же, ощущают свой вклад в профессиональный рост молодых педагогов.</a:t>
            </a:r>
          </a:p>
          <a:p>
            <a:r>
              <a:rPr lang="ru-RU" dirty="0" smtClean="0"/>
              <a:t>Считаем, </a:t>
            </a:r>
            <a:r>
              <a:rPr lang="ru-RU" dirty="0"/>
              <a:t>что наставничество стимулирует потребности молодого педагога в самосовершенствовании, способствует его профессиональной самореализации. Наставник помогает молодому воспитателю сформировать нужные компетенции, адаптироваться к работе с детьми, выработать индивидуальный, авторский подход к работе, реализовать свои таланты и амбиции.</a:t>
            </a:r>
          </a:p>
          <a:p>
            <a:r>
              <a:rPr lang="ru-RU" dirty="0"/>
              <a:t>Технология наставничество в дошкольном образовательном учреждении дает возможность увидеть профессиональное становление молодого педагога.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95814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6243" y="0"/>
            <a:ext cx="15399466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2097538" y="846795"/>
            <a:ext cx="13039020" cy="3526971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успешности молодого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специалиста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 удовлетворенности своим трудом;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личностному росту;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Эмоционально– благоприятная атмосфера в группе;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квалификации;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молодого специалиста (награды);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Методическая работа (документация, авторские разработки и др.);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Распространение передового опыта;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воспитанников.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1" dirty="0"/>
          </a:p>
        </p:txBody>
      </p:sp>
      <p:pic>
        <p:nvPicPr>
          <p:cNvPr id="5" name="Рисунок 4" descr="C:\Users\Admin\Documents\Downloads\IMG202301311400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16" y="3571864"/>
            <a:ext cx="2190895" cy="295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C:\Users\Admin\Documents\Downloads\IMG20230131140311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4590" y="3480870"/>
            <a:ext cx="2179434" cy="2957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ocuments\Downloads\IMG20230131140206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376" y="735002"/>
            <a:ext cx="2587497" cy="36049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883437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341" y="-104488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078940"/>
          </a:xfrm>
        </p:spPr>
        <p:txBody>
          <a:bodyPr>
            <a:normAutofit/>
          </a:bodyPr>
          <a:lstStyle/>
          <a:p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ВНИМАНИЕ.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65625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43" y="-58703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098" y="43934"/>
            <a:ext cx="10864702" cy="5581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Организационно-методический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Практико-ориентированный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 для разработки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Закон </a:t>
            </a: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Российской Федерации от 29.12.2013 г. №273-ФЗ «Об образовании в РФ</a:t>
            </a:r>
            <a:r>
              <a:rPr lang="ru-RU" alt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alt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Приказ </a:t>
            </a: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Российской Федерации от 17 октября 2013 г. N 1155 Федеральный государственный образовательный стандарт дошкольного образования;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ts val="0"/>
              </a:spcBef>
              <a:buNone/>
              <a:tabLst>
                <a:tab pos="384175" algn="l"/>
                <a:tab pos="539750" algn="l"/>
              </a:tabLst>
            </a:pP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Концепция развития непрерывного образования взрослых в РФ на период до 2025 г;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ts val="0"/>
              </a:spcBef>
              <a:buNone/>
              <a:tabLst>
                <a:tab pos="384175" algn="l"/>
                <a:tab pos="539750" algn="l"/>
              </a:tabLst>
            </a:pP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Указ Президента России от 07.05.2018 №204 «О национальных целях и стратегических задачах развития РФ на период до 2024 года»;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ts val="0"/>
              </a:spcBef>
              <a:buNone/>
              <a:tabLst>
                <a:tab pos="384175" algn="l"/>
                <a:tab pos="539750" algn="l"/>
              </a:tabLst>
            </a:pP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Распоряжение Министерства Просвещения РФ от 25.12.2019 № Р-145 «Об утверждении методологии (целевой модели) наставничества обучающихся для организаций, осуществляющих образовательную деятельность по общеобразовательным, дополнительным общеобразовательным и программ среднего образования, в том числе с применением лучших практик обмена опытом между обучающимися»;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 eaLnBrk="0" fontAlgn="base" hangingPunct="0">
              <a:lnSpc>
                <a:spcPct val="100000"/>
              </a:lnSpc>
              <a:spcBef>
                <a:spcPts val="0"/>
              </a:spcBef>
              <a:buNone/>
              <a:tabLst>
                <a:tab pos="384175" algn="l"/>
                <a:tab pos="539750" algn="l"/>
              </a:tabLst>
            </a:pP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Программа развития МБДОУ г. Кяхта ДС №6 «Берёзка» на 2021-2025годы;</a:t>
            </a:r>
          </a:p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tabLst>
                <a:tab pos="384175" algn="l"/>
                <a:tab pos="539750" algn="l"/>
              </a:tabLst>
            </a:pPr>
            <a:r>
              <a:rPr lang="ru-RU" alt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Устав МБДОУ №6 </a:t>
            </a:r>
            <a:endParaRPr lang="ru-RU" alt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2053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43" y="-58703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5423" y="365125"/>
            <a:ext cx="10758377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Помочь наставляемым в повышении уровня профессионального мастерства и квалификации, обобщении передового педагогического опыта, адаптации к коллективу коллег, детей, родителей.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проекта: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теоретической и методической поддержки наставляемым.</a:t>
            </a:r>
          </a:p>
          <a:p>
            <a:pPr lvl="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Стимулирование повышения теоретического и методического уровня педагогов, овладения современными образовательными программами, инновационными и компьютерными  технологиями.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мониторинга результативности работы образовательной деятельности по данному направлению.</a:t>
            </a:r>
          </a:p>
        </p:txBody>
      </p:sp>
    </p:spTree>
    <p:extLst>
      <p:ext uri="{BB962C8B-B14F-4D97-AF65-F5344CB8AC3E}">
        <p14:creationId xmlns:p14="http://schemas.microsoft.com/office/powerpoint/2010/main" val="1575148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43" y="-58703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098" y="595423"/>
            <a:ext cx="10864702" cy="55815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Длительность реализации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</a:t>
            </a:r>
          </a:p>
          <a:p>
            <a:pPr mar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Целевая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Наставляемые ДОУ</a:t>
            </a:r>
          </a:p>
        </p:txBody>
      </p:sp>
    </p:spTree>
    <p:extLst>
      <p:ext uri="{BB962C8B-B14F-4D97-AF65-F5344CB8AC3E}">
        <p14:creationId xmlns:p14="http://schemas.microsoft.com/office/powerpoint/2010/main" val="138354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5020" y="-941599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0484" y="0"/>
            <a:ext cx="10673316" cy="6176963"/>
          </a:xfrm>
        </p:spPr>
        <p:txBody>
          <a:bodyPr>
            <a:normAutofit fontScale="92500" lnSpcReduction="20000"/>
          </a:bodyPr>
          <a:lstStyle/>
          <a:p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нужен наставник в ДОУ?</a:t>
            </a:r>
            <a:b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в адаптации молодого специалиста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учебно­-воспитательной среде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Оказание помощи молодым специалистам в их профессиональном становлении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Оптимизация процесса профессионального становления педагога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у педагога мотивации к самосовершенствованию, саморазвитию, самореализации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в ДОУ кадрового состава</a:t>
            </a:r>
            <a:b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Педагог, имеющий трудовой стаж педагогической деятельности в ДОУ от 0 до 3-х лет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Молодой специалист</a:t>
            </a:r>
          </a:p>
          <a:p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Специалист, назначенный на должность, по которой не имеет опыта работы.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1253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65930" y="-587036"/>
            <a:ext cx="14815992" cy="744503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78822" y="-156755"/>
            <a:ext cx="9522822" cy="2808515"/>
          </a:xfrm>
        </p:spPr>
        <p:txBody>
          <a:bodyPr>
            <a:normAutofit fontScale="90000"/>
          </a:bodyPr>
          <a:lstStyle/>
          <a:p>
            <a:r>
              <a:rPr lang="ru-RU" sz="3100" b="1" dirty="0"/>
              <a:t/>
            </a:r>
            <a:br>
              <a:rPr lang="ru-RU" sz="3100" b="1" dirty="0"/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Кто может быть наставником?</a:t>
            </a:r>
            <a:br>
              <a:rPr lang="ru-RU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 имеющий  опыт 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педагогической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Педагог обладающий высокими профессиональными качествами и</a:t>
            </a: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коммуникативными способностями</a:t>
            </a:r>
            <a: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 имеющий авторитет среди коллег и родителей.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0594" y="37083276"/>
            <a:ext cx="2495005" cy="3455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7247" y="5839098"/>
            <a:ext cx="13466797" cy="1545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 descr="C:\Users\Admin\Documents\Downloads\IMG2023013112005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735" y="2860766"/>
            <a:ext cx="1928721" cy="286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ocuments\Downloads\IMG2023013110555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582" y="382812"/>
            <a:ext cx="2037805" cy="294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ocuments\Downloads\IMG20230131120248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696" y="2815045"/>
            <a:ext cx="2259873" cy="28607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Admin\Documents\Downloads\IMG20230131120023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676" y="2906484"/>
            <a:ext cx="2285999" cy="2769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ocuments\Downloads\IMG20230131140056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582" y="3331028"/>
            <a:ext cx="1804555" cy="2619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6520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43" y="-58703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Модели наставничества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Традиционное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Партнёрское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Групповое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Флеш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-наставничество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Реверсивное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Виртуальное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Успешный и опытный</a:t>
            </a:r>
          </a:p>
          <a:p>
            <a:endParaRPr lang="ru-RU" dirty="0"/>
          </a:p>
        </p:txBody>
      </p:sp>
      <p:pic>
        <p:nvPicPr>
          <p:cNvPr id="6" name="Рисунок 5" descr="C:\Users\Admin\Documents\Downloads\IMG20221129135655 (1)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514" y="2757032"/>
            <a:ext cx="2127069" cy="27241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Admin\Documents\Downloads\IMG202211281342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5410" y="60279"/>
            <a:ext cx="2273379" cy="2767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Admin\Documents\Downloads\IMG2023013112472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1" y="233543"/>
            <a:ext cx="1699169" cy="1970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Admin\Documents\Downloads\IMG20230131140549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5947" y="3135482"/>
            <a:ext cx="1903594" cy="2421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Admin\Documents\Downloads\IMG2023013113224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531" y="2436279"/>
            <a:ext cx="1831659" cy="2517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C:\Users\Admin\Documents\Downloads\IMG2023013110555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8581" y="60279"/>
            <a:ext cx="2037805" cy="294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29149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2343" y="-587036"/>
            <a:ext cx="14815992" cy="744503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305440" y="339000"/>
            <a:ext cx="11389659" cy="4704415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 smtClean="0"/>
              <a:t>Этапы реализации проекта</a:t>
            </a:r>
          </a:p>
          <a:p>
            <a:pPr marL="0" indent="0">
              <a:buNone/>
            </a:pPr>
            <a:r>
              <a:rPr lang="ru-RU" b="1" dirty="0" smtClean="0"/>
              <a:t>1-й </a:t>
            </a:r>
            <a:r>
              <a:rPr lang="ru-RU" b="1" dirty="0"/>
              <a:t>этап – </a:t>
            </a:r>
            <a:r>
              <a:rPr lang="ru-RU" dirty="0"/>
              <a:t>Организационно-подготовительный </a:t>
            </a:r>
            <a:r>
              <a:rPr lang="ru-RU" dirty="0" smtClean="0"/>
              <a:t>этап </a:t>
            </a:r>
            <a:r>
              <a:rPr lang="ru-RU" dirty="0"/>
              <a:t>(сентябрь – октябрь2022 года</a:t>
            </a:r>
            <a:r>
              <a:rPr lang="ru-RU" dirty="0" smtClean="0"/>
              <a:t>).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2-й этап </a:t>
            </a:r>
            <a:r>
              <a:rPr lang="ru-RU" b="1" dirty="0" smtClean="0"/>
              <a:t>– </a:t>
            </a:r>
            <a:r>
              <a:rPr lang="ru-RU" dirty="0"/>
              <a:t>Педагогического </a:t>
            </a:r>
            <a:r>
              <a:rPr lang="ru-RU" dirty="0" smtClean="0"/>
              <a:t>проектирования </a:t>
            </a:r>
            <a:r>
              <a:rPr lang="ru-RU" dirty="0"/>
              <a:t>(ноябрь 2022года –   2023 года</a:t>
            </a:r>
            <a:r>
              <a:rPr lang="ru-RU" dirty="0" smtClean="0"/>
              <a:t>).</a:t>
            </a:r>
            <a:endParaRPr lang="ru-RU" dirty="0"/>
          </a:p>
          <a:p>
            <a:pPr marL="0" indent="0">
              <a:buNone/>
            </a:pPr>
            <a:r>
              <a:rPr lang="ru-RU" b="1" dirty="0" smtClean="0"/>
              <a:t>3-й этап – </a:t>
            </a:r>
            <a:r>
              <a:rPr lang="ru-RU" dirty="0"/>
              <a:t>Организация и проведение </a:t>
            </a:r>
            <a:r>
              <a:rPr lang="ru-RU" dirty="0" smtClean="0"/>
              <a:t>мероприятий </a:t>
            </a:r>
            <a:r>
              <a:rPr lang="ru-RU" dirty="0"/>
              <a:t>(январь 2023 года – май 2023 года</a:t>
            </a:r>
            <a:r>
              <a:rPr lang="ru-RU" dirty="0" smtClean="0"/>
              <a:t>).</a:t>
            </a:r>
          </a:p>
          <a:p>
            <a:pPr marL="0" lvl="0" indent="0">
              <a:buNone/>
            </a:pPr>
            <a:r>
              <a:rPr lang="ru-RU" b="1" dirty="0" smtClean="0"/>
              <a:t>4 –й этап </a:t>
            </a:r>
            <a:r>
              <a:rPr lang="ru-RU" dirty="0" smtClean="0"/>
              <a:t>- </a:t>
            </a:r>
            <a:r>
              <a:rPr lang="ru-RU" dirty="0"/>
              <a:t>Аналитический этап (рефлексивный</a:t>
            </a:r>
            <a:r>
              <a:rPr lang="ru-RU" dirty="0" smtClean="0"/>
              <a:t>) (</a:t>
            </a:r>
            <a:r>
              <a:rPr lang="ru-RU" dirty="0"/>
              <a:t>сентябрь 2023года – май 2024 года</a:t>
            </a:r>
            <a:r>
              <a:rPr lang="ru-RU" dirty="0" smtClean="0"/>
              <a:t>).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959183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1483</Words>
  <Application>Microsoft Office PowerPoint</Application>
  <PresentationFormat>Произвольный</PresentationFormat>
  <Paragraphs>262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Кто может быть наставником?  -Педагог имеющий  опыт педагогической работы - Педагог обладающий высокими профессиональными качествами и  коммуникативными способностями. -Педагог имеющий авторитет среди коллег и родителей.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30</cp:revision>
  <dcterms:created xsi:type="dcterms:W3CDTF">2023-01-30T12:34:28Z</dcterms:created>
  <dcterms:modified xsi:type="dcterms:W3CDTF">2023-06-15T01:37:15Z</dcterms:modified>
</cp:coreProperties>
</file>