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7" r:id="rId4"/>
    <p:sldId id="273" r:id="rId5"/>
    <p:sldId id="274" r:id="rId6"/>
    <p:sldId id="275" r:id="rId7"/>
    <p:sldId id="260" r:id="rId8"/>
    <p:sldId id="281" r:id="rId9"/>
    <p:sldId id="287" r:id="rId10"/>
    <p:sldId id="285" r:id="rId11"/>
    <p:sldId id="286" r:id="rId12"/>
    <p:sldId id="282" r:id="rId13"/>
    <p:sldId id="283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17" autoAdjust="0"/>
  </p:normalViewPr>
  <p:slideViewPr>
    <p:cSldViewPr>
      <p:cViewPr>
        <p:scale>
          <a:sx n="59" d="100"/>
          <a:sy n="59" d="100"/>
        </p:scale>
        <p:origin x="-160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" y="2060848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«Использование  игровых приёмов в развитии музыкальных  способностей детей дошкольного возраста»</a:t>
            </a:r>
            <a:endParaRPr lang="ru-RU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8680" name="Picture 8" descr="D:\РАБОТА\картинки\МУЗЫКА\0_7e463_33caaec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95875"/>
            <a:ext cx="4762500" cy="176212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934455" y="5229200"/>
            <a:ext cx="391485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solidFill>
                  <a:srgbClr val="C00000"/>
                </a:solidFill>
                <a:latin typeface="Comic Sans MS" pitchFamily="66" charset="0"/>
              </a:rPr>
              <a:t>Музыкальный руководитель</a:t>
            </a:r>
          </a:p>
          <a:p>
            <a:pPr algn="ctr"/>
            <a:r>
              <a:rPr lang="ru-RU" sz="2000" b="1" cap="none" spc="50" dirty="0" smtClean="0">
                <a:ln w="11430"/>
                <a:solidFill>
                  <a:srgbClr val="C00000"/>
                </a:solidFill>
                <a:latin typeface="Comic Sans MS" pitchFamily="66" charset="0"/>
              </a:rPr>
              <a:t>РЕЩИКОВА Н.В.</a:t>
            </a:r>
            <a:endParaRPr lang="ru-RU" sz="2000" b="1" cap="none" spc="50" dirty="0">
              <a:ln w="11430"/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537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988840"/>
            <a:ext cx="2177625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01117_1538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1988840"/>
            <a:ext cx="2695861" cy="1963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01117_1538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2060848"/>
            <a:ext cx="2599933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01119_16374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4149080"/>
            <a:ext cx="2771800" cy="1556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01119_16124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19872" y="4221088"/>
            <a:ext cx="2376264" cy="1976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01119_16384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12160" y="4221088"/>
            <a:ext cx="2592288" cy="1455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539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988840"/>
            <a:ext cx="2160240" cy="2074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01117_1539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2204863"/>
            <a:ext cx="2374661" cy="1798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01117_154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2132856"/>
            <a:ext cx="2556191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01119_1615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1600" y="4365104"/>
            <a:ext cx="2790737" cy="2035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01119_16150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76056" y="4365104"/>
            <a:ext cx="2874426" cy="1950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545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132856"/>
            <a:ext cx="337235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01117_1546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2132856"/>
            <a:ext cx="3212083" cy="2609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01117_1547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1800" y="4005064"/>
            <a:ext cx="3355855" cy="2594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20201117_155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1988840"/>
            <a:ext cx="1987988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01117_1550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2060848"/>
            <a:ext cx="1944216" cy="1541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01117_1550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1988840"/>
            <a:ext cx="1944216" cy="1599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01117_15514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48264" y="2060848"/>
            <a:ext cx="1934105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01119_16175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74498" y="3933056"/>
            <a:ext cx="3089624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0201119_16162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63888" y="4581128"/>
            <a:ext cx="1889061" cy="1721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20201119_16175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5536" y="3933056"/>
            <a:ext cx="2999412" cy="1785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604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988840"/>
            <a:ext cx="2805723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59632" y="188640"/>
            <a:ext cx="6887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3300"/>
                </a:solidFill>
              </a:rPr>
              <a:t>Весёлые </a:t>
            </a:r>
            <a:r>
              <a:rPr lang="ru-RU" sz="5400" b="1" cap="none" spc="50" dirty="0" err="1" smtClean="0">
                <a:ln w="11430"/>
                <a:solidFill>
                  <a:srgbClr val="003300"/>
                </a:solidFill>
              </a:rPr>
              <a:t>осьминожки</a:t>
            </a:r>
            <a:endParaRPr lang="ru-RU" sz="5400" b="1" cap="none" spc="50" dirty="0">
              <a:ln w="11430"/>
              <a:solidFill>
                <a:srgbClr val="003300"/>
              </a:solidFill>
            </a:endParaRPr>
          </a:p>
        </p:txBody>
      </p:sp>
      <p:pic>
        <p:nvPicPr>
          <p:cNvPr id="6" name="Рисунок 5" descr="20201117_1605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1916832"/>
            <a:ext cx="2639685" cy="2531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01119_1609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3" y="4365104"/>
            <a:ext cx="3802600" cy="2135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01119_16070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4357670"/>
            <a:ext cx="2915816" cy="2044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608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988840"/>
            <a:ext cx="2810069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27584" y="260648"/>
            <a:ext cx="7231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3300"/>
                </a:solidFill>
              </a:rPr>
              <a:t>Музыкальные </a:t>
            </a:r>
            <a:r>
              <a:rPr lang="ru-RU" sz="5400" b="1" cap="none" spc="50" dirty="0" err="1" smtClean="0">
                <a:ln w="11430"/>
                <a:solidFill>
                  <a:srgbClr val="003300"/>
                </a:solidFill>
              </a:rPr>
              <a:t>эмоджи</a:t>
            </a:r>
            <a:endParaRPr lang="ru-RU" sz="5400" b="1" cap="none" spc="50" dirty="0">
              <a:ln w="11430"/>
              <a:solidFill>
                <a:srgbClr val="003300"/>
              </a:solidFill>
            </a:endParaRPr>
          </a:p>
        </p:txBody>
      </p:sp>
      <p:pic>
        <p:nvPicPr>
          <p:cNvPr id="6" name="Рисунок 5" descr="20201117_1610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988840"/>
            <a:ext cx="3304414" cy="2206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01119_1648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4365104"/>
            <a:ext cx="3419872" cy="1920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01119_16474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4009" y="4293096"/>
            <a:ext cx="3528392" cy="1981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617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916832"/>
            <a:ext cx="2443649" cy="2417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619672" y="260648"/>
            <a:ext cx="59780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3300"/>
                </a:solidFill>
              </a:rPr>
              <a:t>Бабушкины сказки</a:t>
            </a:r>
            <a:endParaRPr lang="ru-RU" sz="5400" b="1" cap="none" spc="50" dirty="0">
              <a:ln w="11430"/>
              <a:solidFill>
                <a:srgbClr val="003300"/>
              </a:solidFill>
            </a:endParaRPr>
          </a:p>
        </p:txBody>
      </p:sp>
      <p:pic>
        <p:nvPicPr>
          <p:cNvPr id="6" name="Рисунок 5" descr="20201117_1612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7" y="1988840"/>
            <a:ext cx="3672408" cy="2115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01117_1614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4437112"/>
            <a:ext cx="3836796" cy="2064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01117_1616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0032" y="4437112"/>
            <a:ext cx="3779912" cy="2071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20201119_1624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988840"/>
            <a:ext cx="3546133" cy="1991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01119_1625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2420888"/>
            <a:ext cx="4234816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01119_1625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4221088"/>
            <a:ext cx="3462302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20201117_1620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3068960"/>
            <a:ext cx="2880320" cy="3495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549652" y="1916832"/>
            <a:ext cx="6074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3300"/>
                </a:solidFill>
              </a:rPr>
              <a:t>Сказки на ладошке</a:t>
            </a:r>
            <a:endParaRPr lang="ru-RU" sz="5400" b="1" cap="none" spc="50" dirty="0">
              <a:ln w="11430"/>
              <a:solidFill>
                <a:srgbClr val="003300"/>
              </a:solidFill>
            </a:endParaRPr>
          </a:p>
        </p:txBody>
      </p:sp>
      <p:pic>
        <p:nvPicPr>
          <p:cNvPr id="8" name="Рисунок 7" descr="20201117_1621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7356" y="2996952"/>
            <a:ext cx="3141129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43808" y="260648"/>
            <a:ext cx="34943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solidFill>
                  <a:srgbClr val="003300"/>
                </a:solidFill>
              </a:rPr>
              <a:t>Топотушки</a:t>
            </a:r>
            <a:endParaRPr lang="ru-RU" sz="5400" b="1" cap="none" spc="50" dirty="0">
              <a:ln w="11430"/>
              <a:solidFill>
                <a:srgbClr val="003300"/>
              </a:solidFill>
            </a:endParaRPr>
          </a:p>
        </p:txBody>
      </p:sp>
      <p:pic>
        <p:nvPicPr>
          <p:cNvPr id="5" name="Рисунок 4" descr="20201117_1623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492896"/>
            <a:ext cx="4625035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01119_1621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1988840"/>
            <a:ext cx="3007802" cy="2437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01119_1621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4509120"/>
            <a:ext cx="3802599" cy="2135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 descr="Шаблоны презентаций | Музыка в детском сад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9552" y="2708920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“Музыкальное воспитание – это не воспитание музыканта, а прежде всего, воспитание человека”, - так писал выдающийся педагог современности В.А. Сухомлинский.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624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2132856"/>
            <a:ext cx="260133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01117_1626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4653136"/>
            <a:ext cx="2808312" cy="1986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01117_1626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2060848"/>
            <a:ext cx="2232248" cy="2623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01117_1625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72200" y="2060848"/>
            <a:ext cx="2522467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63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4725144"/>
            <a:ext cx="207273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499933" y="1916832"/>
            <a:ext cx="6174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3300"/>
                </a:solidFill>
              </a:rPr>
              <a:t>Волшебные кубики</a:t>
            </a:r>
            <a:endParaRPr lang="ru-RU" sz="5400" b="1" cap="none" spc="50" dirty="0">
              <a:ln w="11430"/>
              <a:solidFill>
                <a:srgbClr val="003300"/>
              </a:solidFill>
            </a:endParaRPr>
          </a:p>
        </p:txBody>
      </p:sp>
      <p:pic>
        <p:nvPicPr>
          <p:cNvPr id="6" name="Рисунок 5" descr="20201117_1631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3" y="2924944"/>
            <a:ext cx="1944216" cy="1826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01117_16315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2996952"/>
            <a:ext cx="1800199" cy="1777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01117_16355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23728" y="4653136"/>
            <a:ext cx="1666438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01117_16364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08304" y="3068960"/>
            <a:ext cx="1656184" cy="1590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0201117_16383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9552" y="2996952"/>
            <a:ext cx="1710264" cy="1518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639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1916832"/>
            <a:ext cx="1800200" cy="2027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339752" y="188640"/>
            <a:ext cx="44955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solidFill>
                  <a:srgbClr val="003300"/>
                </a:solidFill>
              </a:rPr>
              <a:t>Забавлялочки</a:t>
            </a:r>
            <a:endParaRPr lang="ru-RU" sz="5400" b="1" cap="none" spc="50" dirty="0">
              <a:ln w="11430"/>
              <a:solidFill>
                <a:srgbClr val="003300"/>
              </a:solidFill>
            </a:endParaRPr>
          </a:p>
        </p:txBody>
      </p:sp>
      <p:pic>
        <p:nvPicPr>
          <p:cNvPr id="6" name="Рисунок 5" descr="20201117_1639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149080"/>
            <a:ext cx="1872208" cy="2062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01117_1640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3768" y="1988840"/>
            <a:ext cx="2736304" cy="1803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01117_16405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55776" y="4437112"/>
            <a:ext cx="2880320" cy="1691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01119_16305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64088" y="2060848"/>
            <a:ext cx="3491880" cy="1960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0201119_16333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08104" y="4221088"/>
            <a:ext cx="3417899" cy="1919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646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988840"/>
            <a:ext cx="2999516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01117_1646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6164" y="2132857"/>
            <a:ext cx="3837547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01119_16492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71317" y="4149080"/>
            <a:ext cx="3964371" cy="2226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646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988840"/>
            <a:ext cx="2736304" cy="2035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01117_1647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149080"/>
            <a:ext cx="3210398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01119_1650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2060848"/>
            <a:ext cx="3667461" cy="2059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01119_1653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4270386"/>
            <a:ext cx="3971276" cy="2230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649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1844824"/>
            <a:ext cx="4616403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01117_1603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2348880"/>
            <a:ext cx="3212001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01119_1649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4437112"/>
            <a:ext cx="3851920" cy="2163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7949" y="2780928"/>
            <a:ext cx="864096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3300"/>
                </a:solidFill>
                <a:latin typeface="Comic Sans MS" pitchFamily="66" charset="0"/>
                <a:ea typeface="Calibri" pitchFamily="34" charset="0"/>
                <a:cs typeface="Consolas" pitchFamily="49" charset="0"/>
              </a:rPr>
              <a:t>Почему же я использую игровые приёмы в своей работе с дошкольниками?</a:t>
            </a:r>
            <a:endParaRPr lang="ru-RU" sz="1600" b="1" dirty="0" smtClean="0">
              <a:solidFill>
                <a:srgbClr val="003300"/>
              </a:solidFill>
              <a:latin typeface="Comic Sans MS" pitchFamily="66" charset="0"/>
              <a:cs typeface="Consolas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b="1" dirty="0" smtClean="0">
              <a:solidFill>
                <a:srgbClr val="C00000"/>
              </a:solidFill>
              <a:latin typeface="Comic Sans MS" pitchFamily="66" charset="0"/>
              <a:ea typeface="Calibri" pitchFamily="34" charset="0"/>
              <a:cs typeface="Consolas" pitchFamily="49" charset="0"/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-Дети стали эмоциональнее исполнять песни, появилось желание солировать, большинство детей более чисто интонируют движения мелодии, уверенно и с интересом  поют часто под фонограмму.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-Дети стали более активны и раскрепощены в танцах, в их действиях постепенно исчезают страх и неуверенность.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- Дети с удовольствием танцуют в свободное время, он мотивирован на достижение результата в исполнительстве.</a:t>
            </a:r>
            <a:endParaRPr lang="ru-RU" dirty="0" smtClean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19028" y="1916832"/>
            <a:ext cx="5536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3300"/>
                </a:solidFill>
              </a:rPr>
              <a:t>Результативность</a:t>
            </a:r>
            <a:endParaRPr lang="ru-RU" sz="5400" b="1" cap="none" spc="50" dirty="0">
              <a:ln w="11430"/>
              <a:solidFill>
                <a:srgbClr val="0033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8376" y="2967335"/>
            <a:ext cx="80072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0_7e463_33caaec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4437112"/>
            <a:ext cx="4762500" cy="17621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1520" y="2492896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Игровые приёмы активизируют и увлекают детей на музыкальных занятиях, помогают побороть чувство страха перед друзьями, при выполнении того или иного движения. Способствуют быть более уверенным в себе в любом виде музыкальной деятельности. 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Игровые приёмы: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-Способствуют быстрому овладению детьми музыкальным материалом, вызывает у детей активный интерес к музыке, к самим заданиям, а также позволяет в доступной форме приобщать их к основам музыкального искусства.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-Стимулирует  в детях стремление к самостоятельности, активности, творческому самовыражению</a:t>
            </a:r>
            <a:endParaRPr lang="ru-RU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44824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3300"/>
                </a:solidFill>
                <a:latin typeface="Comic Sans MS" pitchFamily="66" charset="0"/>
              </a:rPr>
              <a:t>АКТУАЛЬНОСТЬ</a:t>
            </a:r>
            <a:endParaRPr lang="ru-RU" sz="3200" b="1" dirty="0">
              <a:solidFill>
                <a:srgbClr val="00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3528" y="3140968"/>
            <a:ext cx="8461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«С помощью игровых приёмов повысить интерес к музыкальной деятельности, что положительно влияет на развитие музыкальных способностей детей»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348880"/>
            <a:ext cx="15552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3300"/>
                </a:solidFill>
                <a:latin typeface="Comic Sans MS" pitchFamily="66" charset="0"/>
                <a:cs typeface="Times New Roman" pitchFamily="18" charset="0"/>
              </a:rPr>
              <a:t>Цель: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2276872"/>
            <a:ext cx="84614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Развивать музыкальные и творческие способности детей в различных видах музыкальной деятельности, посредством игровых методов и приемов, исходя из возрастных и индивидуальных возможностей каждого ребёнка. </a:t>
            </a:r>
            <a:endParaRPr lang="ru-RU" sz="7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Формировать у детей музыкальные способности в доступной игровой форме посредством  музыкально - дидактических пособий и игр.  </a:t>
            </a:r>
            <a:endParaRPr lang="ru-RU" sz="7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Способствовать развитию у детей интереса к музыкальному творчеству, повысить интерес в усвоении музыкально-ритмических движений.</a:t>
            </a:r>
            <a:endParaRPr lang="ru-RU" sz="7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Сохранить и укрепить физическое и психическое здоровье.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Формировать осанку, гигиенические навыки.</a:t>
            </a:r>
            <a:endParaRPr lang="ru-RU" sz="7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Создать музыкальную предметно-развивающую среду в музыкальном зале с учетом  музыкально игровых технологий. </a:t>
            </a:r>
            <a:endParaRPr lang="ru-RU" sz="7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Побуждение к самостоятельным действиям (играм) за рамками музыкальных занятий. </a:t>
            </a:r>
            <a:endParaRPr lang="ru-RU" sz="7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Формировать положительное отношение ребёнка к окружающему миру, к своей семье, сверстникам, самому себе. </a:t>
            </a:r>
            <a:endParaRPr lang="ru-RU" sz="7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772816"/>
            <a:ext cx="17856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r>
              <a:rPr lang="ru-RU" sz="3200" b="1" dirty="0" smtClean="0">
                <a:solidFill>
                  <a:srgbClr val="003300"/>
                </a:solidFill>
                <a:latin typeface="Comic Sans MS" pitchFamily="66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2564904"/>
            <a:ext cx="81014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Предлагаемые варианты являются полифункциональными, мобильными, легкими в использовании. Помимо музыкальной деятельности, пособия могут быть задействованы в непосредственной образовательной деятельности другого содержания. Пособия и игрушки подходят для обыгрывания различных сюжетов, создания проблемных ситуаций на занятиях, индивидуальной работы с детьми.</a:t>
            </a:r>
            <a:endParaRPr lang="ru-RU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265" name="Picture 1" descr="D:\На конкурс 2020 г. инновации\МОЕ\игры\20201117_153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988840"/>
            <a:ext cx="2016224" cy="1945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D:\На конкурс 2020 г. инновации\МОЕ\игры\20201117_1535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1988840"/>
            <a:ext cx="3707178" cy="1985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83568" y="188640"/>
            <a:ext cx="76310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3300"/>
                </a:solidFill>
              </a:rPr>
              <a:t>Музыкальная </a:t>
            </a:r>
            <a:r>
              <a:rPr lang="ru-RU" sz="5400" b="1" cap="none" spc="50" dirty="0" err="1" smtClean="0">
                <a:ln w="11430"/>
                <a:solidFill>
                  <a:srgbClr val="003300"/>
                </a:solidFill>
              </a:rPr>
              <a:t>гусеничка</a:t>
            </a:r>
            <a:endParaRPr lang="ru-RU" sz="5400" b="1" cap="none" spc="50" dirty="0">
              <a:ln w="11430"/>
              <a:solidFill>
                <a:srgbClr val="003300"/>
              </a:solidFill>
            </a:endParaRPr>
          </a:p>
        </p:txBody>
      </p:sp>
      <p:pic>
        <p:nvPicPr>
          <p:cNvPr id="7" name="Рисунок 6" descr="20201119_16055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077072"/>
            <a:ext cx="2789570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01119_16053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3933056"/>
            <a:ext cx="2549659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01119_16054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00192" y="4077072"/>
            <a:ext cx="2632808" cy="1857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537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564904"/>
            <a:ext cx="2520280" cy="2022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619672" y="1772816"/>
            <a:ext cx="61622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3300"/>
                </a:solidFill>
              </a:rPr>
              <a:t>Игровые планшеты</a:t>
            </a:r>
            <a:endParaRPr lang="ru-RU" sz="5400" b="1" cap="none" spc="50" dirty="0">
              <a:ln w="11430"/>
              <a:solidFill>
                <a:srgbClr val="003300"/>
              </a:solidFill>
            </a:endParaRPr>
          </a:p>
        </p:txBody>
      </p:sp>
      <p:pic>
        <p:nvPicPr>
          <p:cNvPr id="6" name="Рисунок 5" descr="20201119_1644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2636912"/>
            <a:ext cx="3595453" cy="2018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01119_1645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4725144"/>
            <a:ext cx="3417899" cy="1919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На конкурс 2020 г. инновации\МОЕ\игры\20201117_1535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4581128"/>
            <a:ext cx="304004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a85f44fde02d1cbc755209ac30a5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01117_1541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060848"/>
            <a:ext cx="2520280" cy="2215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01117_1542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2132856"/>
            <a:ext cx="2448272" cy="2227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01117_15433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2132856"/>
            <a:ext cx="2520280" cy="2041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01119_16405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83768" y="4149080"/>
            <a:ext cx="4427984" cy="2486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253</Words>
  <Application>Microsoft Office PowerPoint</Application>
  <PresentationFormat>Экран (4:3)</PresentationFormat>
  <Paragraphs>37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RePack by SPecialiST</cp:lastModifiedBy>
  <cp:revision>58</cp:revision>
  <dcterms:created xsi:type="dcterms:W3CDTF">2020-11-17T05:42:07Z</dcterms:created>
  <dcterms:modified xsi:type="dcterms:W3CDTF">2020-11-19T13:45:22Z</dcterms:modified>
</cp:coreProperties>
</file>