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57" r:id="rId40"/>
    <p:sldId id="258" r:id="rId4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1" autoAdjust="0"/>
    <p:restoredTop sz="94660"/>
  </p:normalViewPr>
  <p:slideViewPr>
    <p:cSldViewPr>
      <p:cViewPr varScale="1">
        <p:scale>
          <a:sx n="69" d="100"/>
          <a:sy n="69" d="100"/>
        </p:scale>
        <p:origin x="-136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26.02.2023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26.02.2023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26.02.2023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26.02.2023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26.02.2023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26.02.2023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26.02.2023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26.02.2023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26.02.2023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26.02.2023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26.02.2023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26.02.2023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hyperlink" Target="http://radogost.ru/veles.html"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radogost.ru/kikimora.html"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hyperlink" Target="http://radogost.ru/rusalka.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http://radogost.ru/mificheskie-sushhestva.html" TargetMode="Externa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hyperlink" Target="http://radogost.ru/rod.html"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hyperlink" Target="http://radogost.ru/mificheskie-sushhestva.html"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radogost.ru/rusalka.html"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radogost.ru/dajbog.html"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hyperlink" Target="http://radogost.ru/koshhej.htm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radogost.ru/anchutka.html"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http://radogost.ru/kikimora.html" TargetMode="External"/><Relationship Id="rId4" Type="http://schemas.openxmlformats.org/officeDocument/2006/relationships/hyperlink" Target="http://radogost.ru/domovoy.html"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картинки\картинки\0_2aea2_b7bb089b_X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844032" y="382012"/>
            <a:ext cx="4524444" cy="2585323"/>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СЛАВЯНСКИЕ </a:t>
            </a:r>
          </a:p>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МИФИЧЕСКИЕ</a:t>
            </a:r>
          </a:p>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СУЩЕСТВА</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431466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653147" y="4754761"/>
            <a:ext cx="3691973" cy="923330"/>
          </a:xfrm>
          <a:prstGeom prst="rect">
            <a:avLst/>
          </a:prstGeom>
          <a:noFill/>
        </p:spPr>
        <p:txBody>
          <a:bodyPr wrap="none" lIns="91440" tIns="45720" rIns="91440" bIns="45720">
            <a:spAutoFit/>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КИКИМОРА</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Прямоугольник 4"/>
          <p:cNvSpPr/>
          <p:nvPr/>
        </p:nvSpPr>
        <p:spPr>
          <a:xfrm>
            <a:off x="4721371" y="260648"/>
            <a:ext cx="4099101" cy="6186309"/>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К</a:t>
            </a:r>
            <a:r>
              <a:rPr lang="ru-RU" b="1" dirty="0" smtClean="0">
                <a:latin typeface="Times New Roman" panose="02020603050405020304" pitchFamily="18" charset="0"/>
                <a:cs typeface="Times New Roman" panose="02020603050405020304" pitchFamily="18" charset="0"/>
              </a:rPr>
              <a:t>икимора</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является энергетическим созданием, лишенным плоти, но способным воздействовать на физический мир. Также вполне очевидно, что кикимора – это явный антагонист рода людского, который одной из своих главных задач считает нанесение прямого или косвенного вреда людям.</a:t>
            </a:r>
          </a:p>
          <a:p>
            <a:pPr algn="just"/>
            <a:r>
              <a:rPr lang="ru-RU" dirty="0">
                <a:latin typeface="Times New Roman" panose="02020603050405020304" pitchFamily="18" charset="0"/>
                <a:cs typeface="Times New Roman" panose="02020603050405020304" pitchFamily="18" charset="0"/>
              </a:rPr>
              <a:t>О появлении кикимор существует несколько легенд, суть которых можно свести к всего трем вариантам:</a:t>
            </a:r>
          </a:p>
          <a:p>
            <a:pPr lvl="0" algn="just"/>
            <a:r>
              <a:rPr lang="ru-RU" dirty="0" smtClean="0">
                <a:latin typeface="Times New Roman" panose="02020603050405020304" pitchFamily="18" charset="0"/>
                <a:cs typeface="Times New Roman" panose="02020603050405020304" pitchFamily="18" charset="0"/>
              </a:rPr>
              <a:t>- в </a:t>
            </a:r>
            <a:r>
              <a:rPr lang="ru-RU" dirty="0">
                <a:latin typeface="Times New Roman" panose="02020603050405020304" pitchFamily="18" charset="0"/>
                <a:cs typeface="Times New Roman" panose="02020603050405020304" pitchFamily="18" charset="0"/>
              </a:rPr>
              <a:t>кикимор превращаются умершие некрещеные младенцы, мертворожденные, недоношенные или выкидыши;</a:t>
            </a:r>
          </a:p>
          <a:p>
            <a:pPr lvl="0" algn="just"/>
            <a:r>
              <a:rPr lang="ru-RU" dirty="0" smtClean="0">
                <a:latin typeface="Times New Roman" panose="02020603050405020304" pitchFamily="18" charset="0"/>
                <a:cs typeface="Times New Roman" panose="02020603050405020304" pitchFamily="18" charset="0"/>
              </a:rPr>
              <a:t>- кикиморами </a:t>
            </a:r>
            <a:r>
              <a:rPr lang="ru-RU" dirty="0">
                <a:latin typeface="Times New Roman" panose="02020603050405020304" pitchFamily="18" charset="0"/>
                <a:cs typeface="Times New Roman" panose="02020603050405020304" pitchFamily="18" charset="0"/>
              </a:rPr>
              <a:t>становятся дети, рожденные от связи земной женщины с огненным змеем;</a:t>
            </a:r>
          </a:p>
          <a:p>
            <a:pPr lvl="0" algn="just"/>
            <a:r>
              <a:rPr lang="ru-RU" dirty="0" smtClean="0">
                <a:latin typeface="Times New Roman" panose="02020603050405020304" pitchFamily="18" charset="0"/>
                <a:cs typeface="Times New Roman" panose="02020603050405020304" pitchFamily="18" charset="0"/>
              </a:rPr>
              <a:t>- в </a:t>
            </a:r>
            <a:r>
              <a:rPr lang="ru-RU" dirty="0">
                <a:latin typeface="Times New Roman" panose="02020603050405020304" pitchFamily="18" charset="0"/>
                <a:cs typeface="Times New Roman" panose="02020603050405020304" pitchFamily="18" charset="0"/>
              </a:rPr>
              <a:t>кикимор обращаются дети, которых по той или иной причине прокляли их родители.</a:t>
            </a:r>
          </a:p>
        </p:txBody>
      </p:sp>
      <p:pic>
        <p:nvPicPr>
          <p:cNvPr id="6" name="Рисунок 5" descr="http://radogost.ru/images/kikimora2.jpg"/>
          <p:cNvPicPr/>
          <p:nvPr/>
        </p:nvPicPr>
        <p:blipFill>
          <a:blip r:embed="rId3">
            <a:extLst>
              <a:ext uri="{28A0092B-C50C-407E-A947-70E740481C1C}">
                <a14:useLocalDpi xmlns:a14="http://schemas.microsoft.com/office/drawing/2010/main" val="0"/>
              </a:ext>
            </a:extLst>
          </a:blip>
          <a:srcRect/>
          <a:stretch>
            <a:fillRect/>
          </a:stretch>
        </p:blipFill>
        <p:spPr bwMode="auto">
          <a:xfrm>
            <a:off x="1070835" y="404664"/>
            <a:ext cx="2856593" cy="38884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65199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16632"/>
            <a:ext cx="3888432" cy="6463308"/>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В </a:t>
            </a:r>
            <a:r>
              <a:rPr lang="ru-RU" dirty="0">
                <a:latin typeface="Times New Roman" panose="02020603050405020304" pitchFamily="18" charset="0"/>
                <a:cs typeface="Times New Roman" panose="02020603050405020304" pitchFamily="18" charset="0"/>
              </a:rPr>
              <a:t>любой легенде кикимора описывается как призрачное создание, способное растворяться в темноте, а потому в особой степени любящее ночное время суток. Обычно кикиморы нападают на детей или энергетически слабых людей. Их нападения сопровождаются паническими атаками и приступами неконтролируемого страха. На детей кикиморы насылают кошмарные сны, а на взрослых наводят чудовищные галлюцинации, разрушающие психику людей. Во многих легендах говорится о том, что кикимора легко может свести человека с ума довести его до суицида. Есть версия, что кикиморы настолько сильны, что легко могут похищать людей, в особенности, конечно, детей</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В тоже время по другим легендам кикимора хоть и злобна, но фактически безвредна. </a:t>
            </a:r>
          </a:p>
        </p:txBody>
      </p:sp>
      <p:sp>
        <p:nvSpPr>
          <p:cNvPr id="4" name="Прямоугольник 3"/>
          <p:cNvSpPr/>
          <p:nvPr/>
        </p:nvSpPr>
        <p:spPr>
          <a:xfrm>
            <a:off x="4752528" y="116632"/>
            <a:ext cx="3995936" cy="5355312"/>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Она может </a:t>
            </a:r>
            <a:r>
              <a:rPr lang="ru-RU" dirty="0" err="1">
                <a:latin typeface="Times New Roman" panose="02020603050405020304" pitchFamily="18" charset="0"/>
                <a:cs typeface="Times New Roman" panose="02020603050405020304" pitchFamily="18" charset="0"/>
              </a:rPr>
              <a:t>пошуршать</a:t>
            </a:r>
            <a:r>
              <a:rPr lang="ru-RU" dirty="0">
                <a:latin typeface="Times New Roman" panose="02020603050405020304" pitchFamily="18" charset="0"/>
                <a:cs typeface="Times New Roman" panose="02020603050405020304" pitchFamily="18" charset="0"/>
              </a:rPr>
              <a:t> ночью в темном углу, напугав маленького ребенка. Может уронить на пол кружку, стоящую на краю стола. Может разогнать по всему дому пыль и мелкий мусор. Может украдкой дернуть человека за волосы. Но большее она не способна</a:t>
            </a:r>
            <a:r>
              <a:rPr lang="ru-RU" dirty="0" smtClean="0">
                <a:latin typeface="Times New Roman" panose="02020603050405020304" pitchFamily="18" charset="0"/>
                <a:cs typeface="Times New Roman" panose="02020603050405020304" pitchFamily="18" charset="0"/>
              </a:rPr>
              <a:t>.</a:t>
            </a:r>
          </a:p>
          <a:p>
            <a:pPr algn="just"/>
            <a:r>
              <a:rPr lang="ru-RU" dirty="0" smtClean="0">
                <a:latin typeface="Times New Roman" panose="02020603050405020304" pitchFamily="18" charset="0"/>
                <a:cs typeface="Times New Roman" panose="02020603050405020304" pitchFamily="18" charset="0"/>
              </a:rPr>
              <a:t>Кикиморами </a:t>
            </a:r>
            <a:r>
              <a:rPr lang="ru-RU" dirty="0">
                <a:latin typeface="Times New Roman" panose="02020603050405020304" pitchFamily="18" charset="0"/>
                <a:cs typeface="Times New Roman" panose="02020603050405020304" pitchFamily="18" charset="0"/>
              </a:rPr>
              <a:t>просто так не становятся. Чтобы стать этим ночным демоном, нужно доказать </a:t>
            </a:r>
            <a:r>
              <a:rPr lang="ru-RU" dirty="0" err="1">
                <a:latin typeface="Times New Roman" panose="02020603050405020304" pitchFamily="18" charset="0"/>
                <a:cs typeface="Times New Roman" panose="02020603050405020304" pitchFamily="18" charset="0"/>
              </a:rPr>
              <a:t>Вию</a:t>
            </a:r>
            <a:r>
              <a:rPr lang="ru-RU" dirty="0">
                <a:latin typeface="Times New Roman" panose="02020603050405020304" pitchFamily="18" charset="0"/>
                <a:cs typeface="Times New Roman" panose="02020603050405020304" pitchFamily="18" charset="0"/>
              </a:rPr>
              <a:t> или </a:t>
            </a:r>
            <a:r>
              <a:rPr lang="ru-RU" dirty="0" err="1">
                <a:latin typeface="Times New Roman" panose="02020603050405020304" pitchFamily="18" charset="0"/>
                <a:cs typeface="Times New Roman" panose="02020603050405020304" pitchFamily="18" charset="0"/>
              </a:rPr>
              <a:t>Чернобогу</a:t>
            </a:r>
            <a:r>
              <a:rPr lang="ru-RU" dirty="0">
                <a:latin typeface="Times New Roman" panose="02020603050405020304" pitchFamily="18" charset="0"/>
                <a:cs typeface="Times New Roman" panose="02020603050405020304" pitchFamily="18" charset="0"/>
              </a:rPr>
              <a:t> свою преданность, совершив целый ряд ритуальный действий и пройдя серию испытаний. Тогда за каждую погубленную душу один из владык </a:t>
            </a:r>
            <a:r>
              <a:rPr lang="ru-RU" dirty="0" err="1">
                <a:latin typeface="Times New Roman" panose="02020603050405020304" pitchFamily="18" charset="0"/>
                <a:cs typeface="Times New Roman" panose="02020603050405020304" pitchFamily="18" charset="0"/>
              </a:rPr>
              <a:t>Пекельного</a:t>
            </a:r>
            <a:r>
              <a:rPr lang="ru-RU" dirty="0">
                <a:latin typeface="Times New Roman" panose="02020603050405020304" pitchFamily="18" charset="0"/>
                <a:cs typeface="Times New Roman" panose="02020603050405020304" pitchFamily="18" charset="0"/>
              </a:rPr>
              <a:t> мира награждает отличившуюся кикимору дополнительной энергией и существо становится сильнее</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53236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395536" y="188640"/>
            <a:ext cx="4032448" cy="6463308"/>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Костюм кикиморы обычно состоит из лохмотьев льняной рубахи. Иногда присутствуют бусы из черных камней и разные побрякушки непонятного назначения. Живет кикимора в правом от входа углу, куда обычно сметается весь ссор, либо прямо за печкой. Также может жить на чердаке или в подвале. Выглядит как небольшой полупрозрачный человечек, без явных признаков пола (хотя по некоторым легендам кикимора является явно женским персонажем, обретая образ страшной старухи). Облик кикиморы мерзок и вызывает острое чувство отторжения. Некоторые легенды описывают кикимору, как существо с очень тонким телом и маленькой (с наперсток) головой</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Вместе с тем существуют поверья, судя по которым кикимора всегда предстает в облике прекрасной женщины, либо полностью </a:t>
            </a:r>
          </a:p>
        </p:txBody>
      </p:sp>
      <p:sp>
        <p:nvSpPr>
          <p:cNvPr id="4" name="Прямоугольник 3"/>
          <p:cNvSpPr/>
          <p:nvPr/>
        </p:nvSpPr>
        <p:spPr>
          <a:xfrm>
            <a:off x="4752528" y="260648"/>
            <a:ext cx="3995936" cy="618630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обнаженной, либо в одной (всегда одноцветной) рубахе. Однако эти поверья, вероятно, путают кикимор с русалками. Видимо, именно отсюда появилась легенда о существе, которое зовется кикимора болотная. На самом деле, когда речь идет о кикиморах болотных, то чаще всего имеются в виду те же русалки или другие водные духи, а вовсе не настоящие кикиморы. Также существует предположение, что почти легендарная кикимора болотная – это лихо, совсем другой персонаж славянской мифологии</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Эти же самые легенды также утверждают, что кикимора может петь. Песни кикиморы обладают магическим свойством и приманивают к себе одиноких путников. На самом же деле песня кикиморы ужасна и человек только под действием чар может не заметить этого. </a:t>
            </a:r>
          </a:p>
        </p:txBody>
      </p:sp>
    </p:spTree>
    <p:extLst>
      <p:ext uri="{BB962C8B-B14F-4D97-AF65-F5344CB8AC3E}">
        <p14:creationId xmlns:p14="http://schemas.microsoft.com/office/powerpoint/2010/main" val="1074887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188640"/>
            <a:ext cx="3888432" cy="6463308"/>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Однако стоит повторить тезис о том, что в таких легендах речь, вероятнее всего, идет совсем не о кикиморах</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По другим легендам кикимора показывается людям в облике собаки или свиньи. Все эти разрозненные факты могут служить достаточно прочным основанием для утверждения о том, что кикимора – это призрак-оборотень, могущий свободно менять свое обличие.</a:t>
            </a:r>
          </a:p>
          <a:p>
            <a:pPr algn="just"/>
            <a:r>
              <a:rPr lang="ru-RU" dirty="0">
                <a:latin typeface="Times New Roman" panose="02020603050405020304" pitchFamily="18" charset="0"/>
                <a:cs typeface="Times New Roman" panose="02020603050405020304" pitchFamily="18" charset="0"/>
              </a:rPr>
              <a:t>К отличительным способностям кикиморы относятся:</a:t>
            </a:r>
          </a:p>
          <a:p>
            <a:pPr lvl="0" algn="just"/>
            <a:r>
              <a:rPr lang="ru-RU" dirty="0" smtClean="0">
                <a:latin typeface="Times New Roman" panose="02020603050405020304" pitchFamily="18" charset="0"/>
                <a:cs typeface="Times New Roman" panose="02020603050405020304" pitchFamily="18" charset="0"/>
              </a:rPr>
              <a:t>- умение </a:t>
            </a:r>
            <a:r>
              <a:rPr lang="ru-RU" dirty="0">
                <a:latin typeface="Times New Roman" panose="02020603050405020304" pitchFamily="18" charset="0"/>
                <a:cs typeface="Times New Roman" panose="02020603050405020304" pitchFamily="18" charset="0"/>
              </a:rPr>
              <a:t>становиться невидимым;</a:t>
            </a:r>
          </a:p>
          <a:p>
            <a:pPr lvl="0" algn="just"/>
            <a:r>
              <a:rPr lang="ru-RU" dirty="0" smtClean="0">
                <a:latin typeface="Times New Roman" panose="02020603050405020304" pitchFamily="18" charset="0"/>
                <a:cs typeface="Times New Roman" panose="02020603050405020304" pitchFamily="18" charset="0"/>
              </a:rPr>
              <a:t>- умение </a:t>
            </a:r>
            <a:r>
              <a:rPr lang="ru-RU" dirty="0">
                <a:latin typeface="Times New Roman" panose="02020603050405020304" pitchFamily="18" charset="0"/>
                <a:cs typeface="Times New Roman" panose="02020603050405020304" pitchFamily="18" charset="0"/>
              </a:rPr>
              <a:t>крайне быстро бегать;</a:t>
            </a:r>
          </a:p>
          <a:p>
            <a:pPr lvl="0" algn="just"/>
            <a:r>
              <a:rPr lang="ru-RU" dirty="0" smtClean="0">
                <a:latin typeface="Times New Roman" panose="02020603050405020304" pitchFamily="18" charset="0"/>
                <a:cs typeface="Times New Roman" panose="02020603050405020304" pitchFamily="18" charset="0"/>
              </a:rPr>
              <a:t>- умение </a:t>
            </a:r>
            <a:r>
              <a:rPr lang="ru-RU" dirty="0">
                <a:latin typeface="Times New Roman" panose="02020603050405020304" pitchFamily="18" charset="0"/>
                <a:cs typeface="Times New Roman" panose="02020603050405020304" pitchFamily="18" charset="0"/>
              </a:rPr>
              <a:t>видеть на очень большие расстояния.</a:t>
            </a:r>
          </a:p>
          <a:p>
            <a:pPr algn="just"/>
            <a:r>
              <a:rPr lang="ru-RU" dirty="0">
                <a:latin typeface="Times New Roman" panose="02020603050405020304" pitchFamily="18" charset="0"/>
                <a:cs typeface="Times New Roman" panose="02020603050405020304" pitchFamily="18" charset="0"/>
              </a:rPr>
              <a:t>Одолеть кикимору можно специальным </a:t>
            </a:r>
            <a:r>
              <a:rPr lang="ru-RU" dirty="0" err="1">
                <a:latin typeface="Times New Roman" panose="02020603050405020304" pitchFamily="18" charset="0"/>
                <a:cs typeface="Times New Roman" panose="02020603050405020304" pitchFamily="18" charset="0"/>
              </a:rPr>
              <a:t>ведунским</a:t>
            </a:r>
            <a:r>
              <a:rPr lang="ru-RU" dirty="0">
                <a:latin typeface="Times New Roman" panose="02020603050405020304" pitchFamily="18" charset="0"/>
                <a:cs typeface="Times New Roman" panose="02020603050405020304" pitchFamily="18" charset="0"/>
              </a:rPr>
              <a:t> или </a:t>
            </a:r>
            <a:r>
              <a:rPr lang="ru-RU" dirty="0" err="1">
                <a:latin typeface="Times New Roman" panose="02020603050405020304" pitchFamily="18" charset="0"/>
                <a:cs typeface="Times New Roman" panose="02020603050405020304" pitchFamily="18" charset="0"/>
              </a:rPr>
              <a:t>волховским</a:t>
            </a:r>
            <a:r>
              <a:rPr lang="ru-RU" dirty="0">
                <a:latin typeface="Times New Roman" panose="02020603050405020304" pitchFamily="18" charset="0"/>
                <a:cs typeface="Times New Roman" panose="02020603050405020304" pitchFamily="18" charset="0"/>
              </a:rPr>
              <a:t> заговором. </a:t>
            </a:r>
            <a:endParaRPr lang="ru-RU" dirty="0" smtClean="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Также великолепный оружием против кикиморы выступают чеснок, полынь, соль и серебро.</a:t>
            </a:r>
          </a:p>
        </p:txBody>
      </p:sp>
      <p:sp>
        <p:nvSpPr>
          <p:cNvPr id="4" name="Прямоугольник 3"/>
          <p:cNvSpPr/>
          <p:nvPr/>
        </p:nvSpPr>
        <p:spPr>
          <a:xfrm>
            <a:off x="4716016" y="188640"/>
            <a:ext cx="4032448" cy="2862322"/>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В дом, возле входа в который зарыт серебряный предмет или посыпана солевая дорожка, кикимора не войдет. Но она может воплотиться в этом доме. Тогда выгнать ее можно будет только специальным обрядом. Вне людских домов кикиморы не живут и во всех легендах, связанных с некой кикиморой болотной, речь идет о совсем другом создании.</a:t>
            </a:r>
          </a:p>
        </p:txBody>
      </p:sp>
      <p:pic>
        <p:nvPicPr>
          <p:cNvPr id="6" name="Рисунок 5" descr="http://radogost.ru/images/kikimora4.jpg"/>
          <p:cNvPicPr/>
          <p:nvPr/>
        </p:nvPicPr>
        <p:blipFill>
          <a:blip r:embed="rId3">
            <a:extLst>
              <a:ext uri="{28A0092B-C50C-407E-A947-70E740481C1C}">
                <a14:useLocalDpi xmlns:a14="http://schemas.microsoft.com/office/drawing/2010/main" val="0"/>
              </a:ext>
            </a:extLst>
          </a:blip>
          <a:srcRect/>
          <a:stretch>
            <a:fillRect/>
          </a:stretch>
        </p:blipFill>
        <p:spPr bwMode="auto">
          <a:xfrm>
            <a:off x="5719735" y="3139684"/>
            <a:ext cx="2025010" cy="3101012"/>
          </a:xfrm>
          <a:prstGeom prst="rect">
            <a:avLst/>
          </a:prstGeom>
          <a:noFill/>
          <a:ln>
            <a:noFill/>
          </a:ln>
        </p:spPr>
      </p:pic>
    </p:spTree>
    <p:extLst>
      <p:ext uri="{BB962C8B-B14F-4D97-AF65-F5344CB8AC3E}">
        <p14:creationId xmlns:p14="http://schemas.microsoft.com/office/powerpoint/2010/main" val="1297330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descr="http://radogost.ru/images/leshiy1_b.jpg"/>
          <p:cNvPicPr/>
          <p:nvPr/>
        </p:nvPicPr>
        <p:blipFill>
          <a:blip r:embed="rId3">
            <a:extLst>
              <a:ext uri="{28A0092B-C50C-407E-A947-70E740481C1C}">
                <a14:useLocalDpi xmlns:a14="http://schemas.microsoft.com/office/drawing/2010/main" val="0"/>
              </a:ext>
            </a:extLst>
          </a:blip>
          <a:srcRect/>
          <a:stretch>
            <a:fillRect/>
          </a:stretch>
        </p:blipFill>
        <p:spPr bwMode="auto">
          <a:xfrm>
            <a:off x="1187624" y="1107053"/>
            <a:ext cx="2768580" cy="22682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Прямоугольник 3"/>
          <p:cNvSpPr/>
          <p:nvPr/>
        </p:nvSpPr>
        <p:spPr>
          <a:xfrm>
            <a:off x="1288782" y="4437112"/>
            <a:ext cx="2483373" cy="923330"/>
          </a:xfrm>
          <a:prstGeom prst="rect">
            <a:avLst/>
          </a:prstGeom>
          <a:noFill/>
        </p:spPr>
        <p:txBody>
          <a:bodyPr wrap="none" lIns="91440" tIns="45720" rIns="91440" bIns="45720">
            <a:spAutoFit/>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ЛЕШИЙ</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Прямоугольник 4"/>
          <p:cNvSpPr/>
          <p:nvPr/>
        </p:nvSpPr>
        <p:spPr>
          <a:xfrm>
            <a:off x="4727376" y="116632"/>
            <a:ext cx="4021088" cy="6186309"/>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Леший</a:t>
            </a:r>
            <a:r>
              <a:rPr lang="ru-RU" dirty="0">
                <a:latin typeface="Times New Roman" panose="02020603050405020304" pitchFamily="18" charset="0"/>
                <a:cs typeface="Times New Roman" panose="02020603050405020304" pitchFamily="18" charset="0"/>
              </a:rPr>
              <a:t> (лесовик, лешак, Хранитель Леса) – земное воплощение </a:t>
            </a:r>
            <a:r>
              <a:rPr lang="ru-RU" u="sng" dirty="0">
                <a:latin typeface="Times New Roman" panose="02020603050405020304" pitchFamily="18" charset="0"/>
                <a:cs typeface="Times New Roman" panose="02020603050405020304" pitchFamily="18" charset="0"/>
                <a:hlinkClick r:id="rId4"/>
              </a:rPr>
              <a:t>Велеса</a:t>
            </a:r>
            <a:r>
              <a:rPr lang="ru-RU" dirty="0">
                <a:latin typeface="Times New Roman" panose="02020603050405020304" pitchFamily="18" charset="0"/>
                <a:cs typeface="Times New Roman" panose="02020603050405020304" pitchFamily="18" charset="0"/>
              </a:rPr>
              <a:t>, абсолютный хозяин леса. Лешему в лесу принадлежит все – от ягод и грибов до деревьев и животных. В каждом лесу есть свой леший, который следит за тем, чтобы в конкретной экосистеме все существовало сбалансировано и гармонично</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Если лес светел и чист, то в нем живет грамотный леший, в таком лесу человеку нечего бояться. Если же лес дремуч, темен и чрезмерно загрязнен растениями-сорняками и болотами, то это может означать, что его леший заключил договор с </a:t>
            </a:r>
            <a:r>
              <a:rPr lang="ru-RU" dirty="0" err="1">
                <a:latin typeface="Times New Roman" panose="02020603050405020304" pitchFamily="18" charset="0"/>
                <a:cs typeface="Times New Roman" panose="02020603050405020304" pitchFamily="18" charset="0"/>
              </a:rPr>
              <a:t>Чернобогом</a:t>
            </a:r>
            <a:r>
              <a:rPr lang="ru-RU" dirty="0">
                <a:latin typeface="Times New Roman" panose="02020603050405020304" pitchFamily="18" charset="0"/>
                <a:cs typeface="Times New Roman" panose="02020603050405020304" pitchFamily="18" charset="0"/>
              </a:rPr>
              <a:t>, либо попросту погиб. Славянские лешие смертны и вполне могут пасть под ударами нечистой силы, хотя для этого нечистой силе придется очень и очень постараться. Поэтому лешие все-таки умирают очень редко</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74768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16632"/>
            <a:ext cx="3888432" cy="618630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Если леший перешел на сторону темных сил, то его необходимо прогнать из леса. Для этого наши предки использовали специальные обряды. Если выгнать лешего не удавалось, то об этом просили Велеса. Хотя бог мудрости и сам мог изгнать плохого лешего, если во время очередной инспекции замечал, что в его лесу не все складывается так, как должно</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Вообще леший считается персонажем положительным. Особенно если человек, входя в лес, выказывает уважение к его хозяину. Знаком добрых намерений считалось оставить где-нибудь на пеньке яйцо или сыр. Именно эти продукты леший любил более остальных.</a:t>
            </a:r>
          </a:p>
          <a:p>
            <a:pPr algn="just"/>
            <a:r>
              <a:rPr lang="ru-RU" dirty="0">
                <a:latin typeface="Times New Roman" panose="02020603050405020304" pitchFamily="18" charset="0"/>
                <a:cs typeface="Times New Roman" panose="02020603050405020304" pitchFamily="18" charset="0"/>
              </a:rPr>
              <a:t>Хорошему человеку, живущему по заветам предков, леший подсказывал грибные и ягодные места,</a:t>
            </a:r>
          </a:p>
        </p:txBody>
      </p:sp>
      <p:sp>
        <p:nvSpPr>
          <p:cNvPr id="4" name="Прямоугольник 3"/>
          <p:cNvSpPr/>
          <p:nvPr/>
        </p:nvSpPr>
        <p:spPr>
          <a:xfrm>
            <a:off x="4752528" y="119785"/>
            <a:ext cx="3995936" cy="5632311"/>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помогал выйти из леса, при необходимости отводил диких зверей и защищал от темных сил. Тому же, кто душою черен, леший никогда помогать не будет, а наоборот, начнет, что называется, «водить» и может даже погубить, заведя в непроходимое болото или медвежью берлогу. Иногда леший может и поозорничать, что чаще всего выражается в том, что человек собьется с пути и долго будет искать дорогу. При этом подвергать человека серьезной опасности леший никогда не станет. Если с этим созданием найти общий язык, то он может научить пользоваться «лесными коридорами», легендарными путями в лесной чаще, которые позволяют за кратчайшее время преодолевать огромные расстояния.</a:t>
            </a:r>
          </a:p>
        </p:txBody>
      </p:sp>
    </p:spTree>
    <p:extLst>
      <p:ext uri="{BB962C8B-B14F-4D97-AF65-F5344CB8AC3E}">
        <p14:creationId xmlns:p14="http://schemas.microsoft.com/office/powerpoint/2010/main" val="33882840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16632"/>
            <a:ext cx="3888432" cy="5632311"/>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Выглядеть леший может по-разному. Как и большинство низших мифологических созданий, он имеет способности к </a:t>
            </a:r>
            <a:r>
              <a:rPr lang="ru-RU" dirty="0" err="1">
                <a:latin typeface="Times New Roman" panose="02020603050405020304" pitchFamily="18" charset="0"/>
                <a:cs typeface="Times New Roman" panose="02020603050405020304" pitchFamily="18" charset="0"/>
              </a:rPr>
              <a:t>оборотничеству</a:t>
            </a:r>
            <a:r>
              <a:rPr lang="ru-RU" dirty="0">
                <a:latin typeface="Times New Roman" panose="02020603050405020304" pitchFamily="18" charset="0"/>
                <a:cs typeface="Times New Roman" panose="02020603050405020304" pitchFamily="18" charset="0"/>
              </a:rPr>
              <a:t>, поэтому легко может стать медведем, волком или зайцем. Особо нравятся лешему те существа, которым покровительствует сам Велес – медведи, вороны и представители семейства кошачьих (например, рыси). Но леший может предстать перед человеком и в антропоморфном обличие. Чаще всего он выглядит как бодрый старичок или немолодой, но крепкий мужчина в одежде зеленоватых цветов с посохом в руке и котомкой за спиной. Во время общения с лешим можно узнать множество сакральных знаний о мире.</a:t>
            </a:r>
          </a:p>
        </p:txBody>
      </p:sp>
      <p:sp>
        <p:nvSpPr>
          <p:cNvPr id="4" name="Прямоугольник 3"/>
          <p:cNvSpPr/>
          <p:nvPr/>
        </p:nvSpPr>
        <p:spPr>
          <a:xfrm>
            <a:off x="4729220" y="116632"/>
            <a:ext cx="3995936" cy="5355312"/>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Отличить лешего очень просто, для этого наши предки вывели четкую систему признаков, главным среди которых считались пуговицы на одежде и пояс. На одежде мужчины пуговицы всегда расположены с правой стороны, у лешего пуговицы слева. Бляшка на мужском ремне также всегда располагается справа, а охвостье – слева, у лешего все наоборот. Также леший, если присаживается на пенек, всегда кладет левую ногу на правую. И последний признак – глаза, они у лешего ярких изумрудных цветов и всегда лучатся энергией. Правда, некоторые легенды утверждают, что у лешего оранжевые глаза, по структуре напоминающие кошачьи.</a:t>
            </a:r>
          </a:p>
        </p:txBody>
      </p:sp>
    </p:spTree>
    <p:extLst>
      <p:ext uri="{BB962C8B-B14F-4D97-AF65-F5344CB8AC3E}">
        <p14:creationId xmlns:p14="http://schemas.microsoft.com/office/powerpoint/2010/main" val="613024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descr="http://radogost.ru/images/leshiy1.jpg"/>
          <p:cNvPicPr/>
          <p:nvPr/>
        </p:nvPicPr>
        <p:blipFill>
          <a:blip r:embed="rId3">
            <a:extLst>
              <a:ext uri="{28A0092B-C50C-407E-A947-70E740481C1C}">
                <a14:useLocalDpi xmlns:a14="http://schemas.microsoft.com/office/drawing/2010/main" val="0"/>
              </a:ext>
            </a:extLst>
          </a:blip>
          <a:srcRect/>
          <a:stretch>
            <a:fillRect/>
          </a:stretch>
        </p:blipFill>
        <p:spPr bwMode="auto">
          <a:xfrm>
            <a:off x="1080132" y="188640"/>
            <a:ext cx="2879280" cy="2088232"/>
          </a:xfrm>
          <a:prstGeom prst="rect">
            <a:avLst/>
          </a:prstGeom>
          <a:ln>
            <a:noFill/>
          </a:ln>
          <a:effectLst>
            <a:softEdge rad="112500"/>
          </a:effectLst>
        </p:spPr>
      </p:pic>
      <p:sp>
        <p:nvSpPr>
          <p:cNvPr id="4" name="Прямоугольник 3"/>
          <p:cNvSpPr/>
          <p:nvPr/>
        </p:nvSpPr>
        <p:spPr>
          <a:xfrm>
            <a:off x="611560" y="2132856"/>
            <a:ext cx="3816424" cy="4247317"/>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Существуют поверья, в которых лешие описываются как человекоподобные великаны или исполинские деревья. Эти же легенды повествуют о том, что лешие достаточно часто сражаются друг с другом за сферы влияния, поэтому в одном лесу в определенный промежуток времени может быть несколько леших. В тоже время, если на достаточно большой территории существует всего один Хранитель, то однозначно можно утверждать, что он невероятно стар и силен.</a:t>
            </a:r>
          </a:p>
        </p:txBody>
      </p:sp>
      <p:pic>
        <p:nvPicPr>
          <p:cNvPr id="5" name="Рисунок 4" descr="http://radogost.ru/images/leshiy3.jpg"/>
          <p:cNvPicPr/>
          <p:nvPr/>
        </p:nvPicPr>
        <p:blipFill>
          <a:blip r:embed="rId4">
            <a:extLst>
              <a:ext uri="{28A0092B-C50C-407E-A947-70E740481C1C}">
                <a14:useLocalDpi xmlns:a14="http://schemas.microsoft.com/office/drawing/2010/main" val="0"/>
              </a:ext>
            </a:extLst>
          </a:blip>
          <a:srcRect/>
          <a:stretch>
            <a:fillRect/>
          </a:stretch>
        </p:blipFill>
        <p:spPr bwMode="auto">
          <a:xfrm>
            <a:off x="4932039" y="3212976"/>
            <a:ext cx="3471507" cy="2664141"/>
          </a:xfrm>
          <a:prstGeom prst="rect">
            <a:avLst/>
          </a:prstGeom>
          <a:ln>
            <a:noFill/>
          </a:ln>
          <a:effectLst>
            <a:softEdge rad="112500"/>
          </a:effectLst>
        </p:spPr>
      </p:pic>
      <p:sp>
        <p:nvSpPr>
          <p:cNvPr id="6" name="Прямоугольник 5"/>
          <p:cNvSpPr/>
          <p:nvPr/>
        </p:nvSpPr>
        <p:spPr>
          <a:xfrm>
            <a:off x="4735047" y="260648"/>
            <a:ext cx="3941409" cy="2585323"/>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Фактически леший – это не только воплощение Велеса, но также глаза и уши этого бога. Именно через леших бог мудрости наблюдает за состоянием природы и при необходимости вмешивается в ход истории. Именно поэтому наши предки полагали, что общаться с Велесом можно через лешего.</a:t>
            </a:r>
          </a:p>
        </p:txBody>
      </p:sp>
    </p:spTree>
    <p:extLst>
      <p:ext uri="{BB962C8B-B14F-4D97-AF65-F5344CB8AC3E}">
        <p14:creationId xmlns:p14="http://schemas.microsoft.com/office/powerpoint/2010/main" val="613024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descr="http://radogost.ru/images/koshhej4_b.jpg"/>
          <p:cNvPicPr/>
          <p:nvPr/>
        </p:nvPicPr>
        <p:blipFill>
          <a:blip r:embed="rId3">
            <a:extLst>
              <a:ext uri="{28A0092B-C50C-407E-A947-70E740481C1C}">
                <a14:useLocalDpi xmlns:a14="http://schemas.microsoft.com/office/drawing/2010/main" val="0"/>
              </a:ext>
            </a:extLst>
          </a:blip>
          <a:srcRect/>
          <a:stretch>
            <a:fillRect/>
          </a:stretch>
        </p:blipFill>
        <p:spPr bwMode="auto">
          <a:xfrm>
            <a:off x="1187624" y="980728"/>
            <a:ext cx="2902832"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Прямоугольник 5"/>
          <p:cNvSpPr/>
          <p:nvPr/>
        </p:nvSpPr>
        <p:spPr>
          <a:xfrm>
            <a:off x="338094" y="4028046"/>
            <a:ext cx="4241674" cy="1323439"/>
          </a:xfrm>
          <a:prstGeom prst="rect">
            <a:avLst/>
          </a:prstGeom>
          <a:noFill/>
        </p:spPr>
        <p:txBody>
          <a:bodyPr wrap="square" lIns="91440" tIns="45720" rIns="91440" bIns="45720">
            <a:spAutoFit/>
          </a:bodyPr>
          <a:lstStyle/>
          <a:p>
            <a:pPr algn="ctr"/>
            <a:r>
              <a:rPr lang="ru-RU"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КОЩЕЙ</a:t>
            </a:r>
          </a:p>
          <a:p>
            <a:pPr algn="ctr"/>
            <a:r>
              <a:rPr lang="ru-RU"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БЕССМЕРТНЫЙ</a:t>
            </a:r>
            <a:endParaRPr lang="ru-RU"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Прямоугольник 6"/>
          <p:cNvSpPr/>
          <p:nvPr/>
        </p:nvSpPr>
        <p:spPr>
          <a:xfrm>
            <a:off x="4752172" y="260648"/>
            <a:ext cx="3924284" cy="6186309"/>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Кощей</a:t>
            </a:r>
            <a:r>
              <a:rPr lang="ru-RU" dirty="0">
                <a:latin typeface="Times New Roman" panose="02020603050405020304" pitchFamily="18" charset="0"/>
                <a:cs typeface="Times New Roman" panose="02020603050405020304" pitchFamily="18" charset="0"/>
              </a:rPr>
              <a:t> (правильный вариант – </a:t>
            </a:r>
            <a:r>
              <a:rPr lang="ru-RU" dirty="0" err="1">
                <a:latin typeface="Times New Roman" panose="02020603050405020304" pitchFamily="18" charset="0"/>
                <a:cs typeface="Times New Roman" panose="02020603050405020304" pitchFamily="18" charset="0"/>
              </a:rPr>
              <a:t>Кащей</a:t>
            </a:r>
            <a:r>
              <a:rPr lang="ru-RU" dirty="0">
                <a:latin typeface="Times New Roman" panose="02020603050405020304" pitchFamily="18" charset="0"/>
                <a:cs typeface="Times New Roman" panose="02020603050405020304" pitchFamily="18" charset="0"/>
              </a:rPr>
              <a:t>) – культовый персонаж славянской мифологии, чей народно-фольклорный образ крайне далек от изначального. Кощей </a:t>
            </a:r>
            <a:r>
              <a:rPr lang="ru-RU" dirty="0" err="1">
                <a:latin typeface="Times New Roman" panose="02020603050405020304" pitchFamily="18" charset="0"/>
                <a:cs typeface="Times New Roman" panose="02020603050405020304" pitchFamily="18" charset="0"/>
              </a:rPr>
              <a:t>Чернобогвич</a:t>
            </a:r>
            <a:r>
              <a:rPr lang="ru-RU" dirty="0">
                <a:latin typeface="Times New Roman" panose="02020603050405020304" pitchFamily="18" charset="0"/>
                <a:cs typeface="Times New Roman" panose="02020603050405020304" pitchFamily="18" charset="0"/>
              </a:rPr>
              <a:t> был младшим сыном </a:t>
            </a:r>
            <a:r>
              <a:rPr lang="ru-RU" dirty="0" err="1">
                <a:latin typeface="Times New Roman" panose="02020603050405020304" pitchFamily="18" charset="0"/>
                <a:cs typeface="Times New Roman" panose="02020603050405020304" pitchFamily="18" charset="0"/>
              </a:rPr>
              <a:t>Чернобога</a:t>
            </a:r>
            <a:r>
              <a:rPr lang="ru-RU" dirty="0">
                <a:latin typeface="Times New Roman" panose="02020603050405020304" pitchFamily="18" charset="0"/>
                <a:cs typeface="Times New Roman" panose="02020603050405020304" pitchFamily="18" charset="0"/>
              </a:rPr>
              <a:t>, великого Змея Тьмы. Его старшие братья – </a:t>
            </a:r>
            <a:r>
              <a:rPr lang="ru-RU" dirty="0" err="1">
                <a:latin typeface="Times New Roman" panose="02020603050405020304" pitchFamily="18" charset="0"/>
                <a:cs typeface="Times New Roman" panose="02020603050405020304" pitchFamily="18" charset="0"/>
              </a:rPr>
              <a:t>Горын</a:t>
            </a:r>
            <a:r>
              <a:rPr lang="ru-RU" dirty="0">
                <a:latin typeface="Times New Roman" panose="02020603050405020304" pitchFamily="18" charset="0"/>
                <a:cs typeface="Times New Roman" panose="02020603050405020304" pitchFamily="18" charset="0"/>
              </a:rPr>
              <a:t> и </a:t>
            </a:r>
            <a:r>
              <a:rPr lang="ru-RU" dirty="0" err="1">
                <a:latin typeface="Times New Roman" panose="02020603050405020304" pitchFamily="18" charset="0"/>
                <a:cs typeface="Times New Roman" panose="02020603050405020304" pitchFamily="18" charset="0"/>
              </a:rPr>
              <a:t>Вий</a:t>
            </a:r>
            <a:r>
              <a:rPr lang="ru-RU" dirty="0">
                <a:latin typeface="Times New Roman" panose="02020603050405020304" pitchFamily="18" charset="0"/>
                <a:cs typeface="Times New Roman" panose="02020603050405020304" pitchFamily="18" charset="0"/>
              </a:rPr>
              <a:t> – боялись и уважали Кощея за великую мудрость и столь же великую ненависть к врагам отца – </a:t>
            </a:r>
            <a:r>
              <a:rPr lang="ru-RU" dirty="0" err="1">
                <a:latin typeface="Times New Roman" panose="02020603050405020304" pitchFamily="18" charset="0"/>
                <a:cs typeface="Times New Roman" panose="02020603050405020304" pitchFamily="18" charset="0"/>
              </a:rPr>
              <a:t>Ирийским</a:t>
            </a:r>
            <a:r>
              <a:rPr lang="ru-RU" dirty="0">
                <a:latin typeface="Times New Roman" panose="02020603050405020304" pitchFamily="18" charset="0"/>
                <a:cs typeface="Times New Roman" panose="02020603050405020304" pitchFamily="18" charset="0"/>
              </a:rPr>
              <a:t> богам. Кощей владел самым глубоким и мрачным царством Нави – Кощеевым царством, в котором, вероятно, располагался Лунный Чертог, обитель </a:t>
            </a:r>
            <a:r>
              <a:rPr lang="ru-RU" dirty="0" err="1">
                <a:latin typeface="Times New Roman" panose="02020603050405020304" pitchFamily="18" charset="0"/>
                <a:cs typeface="Times New Roman" panose="02020603050405020304" pitchFamily="18" charset="0"/>
              </a:rPr>
              <a:t>Чернобога</a:t>
            </a:r>
            <a:r>
              <a:rPr lang="ru-RU" dirty="0">
                <a:latin typeface="Times New Roman" panose="02020603050405020304" pitchFamily="18" charset="0"/>
                <a:cs typeface="Times New Roman" panose="02020603050405020304" pitchFamily="18" charset="0"/>
              </a:rPr>
              <a:t>, управителя </a:t>
            </a:r>
            <a:r>
              <a:rPr lang="ru-RU" dirty="0" err="1">
                <a:latin typeface="Times New Roman" panose="02020603050405020304" pitchFamily="18" charset="0"/>
                <a:cs typeface="Times New Roman" panose="02020603050405020304" pitchFamily="18" charset="0"/>
              </a:rPr>
              <a:t>Дасуней</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Безусловно, из темных божеств Кощей был самым могущественным (если не считать его отца </a:t>
            </a:r>
            <a:r>
              <a:rPr lang="ru-RU" dirty="0" err="1">
                <a:latin typeface="Times New Roman" panose="02020603050405020304" pitchFamily="18" charset="0"/>
                <a:cs typeface="Times New Roman" panose="02020603050405020304" pitchFamily="18" charset="0"/>
              </a:rPr>
              <a:t>Чернобога</a:t>
            </a:r>
            <a:r>
              <a:rPr lang="ru-RU" dirty="0">
                <a:latin typeface="Times New Roman" panose="02020603050405020304" pitchFamily="18" charset="0"/>
                <a:cs typeface="Times New Roman" panose="02020603050405020304" pitchFamily="18" charset="0"/>
              </a:rPr>
              <a:t>, который в открытый бой вступил лишь единожды во время Изначальной Битвы). </a:t>
            </a:r>
          </a:p>
        </p:txBody>
      </p:sp>
    </p:spTree>
    <p:extLst>
      <p:ext uri="{BB962C8B-B14F-4D97-AF65-F5344CB8AC3E}">
        <p14:creationId xmlns:p14="http://schemas.microsoft.com/office/powerpoint/2010/main" val="613024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116632"/>
            <a:ext cx="3816424" cy="6463308"/>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Кощей повелевал силами тьмы и овладел этим искусством в совершенстве, что позволяло ему управлять душами и телами мертвых. Конечно, практически все твари Нави, включая Крикс, </a:t>
            </a:r>
            <a:r>
              <a:rPr lang="ru-RU" u="sng" dirty="0">
                <a:latin typeface="Times New Roman" panose="02020603050405020304" pitchFamily="18" charset="0"/>
                <a:cs typeface="Times New Roman" panose="02020603050405020304" pitchFamily="18" charset="0"/>
                <a:hlinkClick r:id="rId3"/>
              </a:rPr>
              <a:t>Кикимор</a:t>
            </a:r>
            <a:r>
              <a:rPr lang="ru-RU" dirty="0">
                <a:latin typeface="Times New Roman" panose="02020603050405020304" pitchFamily="18" charset="0"/>
                <a:cs typeface="Times New Roman" panose="02020603050405020304" pitchFamily="18" charset="0"/>
              </a:rPr>
              <a:t>, Лих, </a:t>
            </a:r>
            <a:r>
              <a:rPr lang="ru-RU" u="sng" dirty="0" err="1">
                <a:latin typeface="Times New Roman" panose="02020603050405020304" pitchFamily="18" charset="0"/>
                <a:cs typeface="Times New Roman" panose="02020603050405020304" pitchFamily="18" charset="0"/>
                <a:hlinkClick r:id="rId4"/>
              </a:rPr>
              <a:t>Мавок</a:t>
            </a:r>
            <a:r>
              <a:rPr lang="ru-RU" dirty="0">
                <a:latin typeface="Times New Roman" panose="02020603050405020304" pitchFamily="18" charset="0"/>
                <a:cs typeface="Times New Roman" panose="02020603050405020304" pitchFamily="18" charset="0"/>
              </a:rPr>
              <a:t> и прочих беспрекословно подчинялись этому некроманту славянского покроя. Также некоторые легенды утверждают, что Кощей способен с легкостью «вытянуть» жизненную силу (или душу) из любого живого существа. В связи с этим абсолютно очевидно, что именно Кощей послужил прообразом знаменитого </a:t>
            </a:r>
            <a:r>
              <a:rPr lang="ru-RU" dirty="0" err="1">
                <a:latin typeface="Times New Roman" panose="02020603050405020304" pitchFamily="18" charset="0"/>
                <a:cs typeface="Times New Roman" panose="02020603050405020304" pitchFamily="18" charset="0"/>
              </a:rPr>
              <a:t>фентезийного</a:t>
            </a:r>
            <a:r>
              <a:rPr lang="ru-RU" dirty="0">
                <a:latin typeface="Times New Roman" panose="02020603050405020304" pitchFamily="18" charset="0"/>
                <a:cs typeface="Times New Roman" panose="02020603050405020304" pitchFamily="18" charset="0"/>
              </a:rPr>
              <a:t> персонажа – </a:t>
            </a:r>
            <a:r>
              <a:rPr lang="ru-RU" dirty="0" err="1">
                <a:latin typeface="Times New Roman" panose="02020603050405020304" pitchFamily="18" charset="0"/>
                <a:cs typeface="Times New Roman" panose="02020603050405020304" pitchFamily="18" charset="0"/>
              </a:rPr>
              <a:t>лича</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Легенды утверждают, что в отличие от большинства верховных владык Нави Кощей не </a:t>
            </a:r>
            <a:r>
              <a:rPr lang="ru-RU" dirty="0" smtClean="0">
                <a:latin typeface="Times New Roman" panose="02020603050405020304" pitchFamily="18" charset="0"/>
                <a:cs typeface="Times New Roman" panose="02020603050405020304" pitchFamily="18" charset="0"/>
              </a:rPr>
              <a:t>любил перевоплощения </a:t>
            </a:r>
            <a:r>
              <a:rPr lang="ru-RU" dirty="0">
                <a:latin typeface="Times New Roman" panose="02020603050405020304" pitchFamily="18" charset="0"/>
                <a:cs typeface="Times New Roman" panose="02020603050405020304" pitchFamily="18" charset="0"/>
              </a:rPr>
              <a:t>и практически всегда оставался в своем изначальном облике высокого </a:t>
            </a:r>
            <a:r>
              <a:rPr lang="ru-RU" dirty="0" smtClean="0">
                <a:latin typeface="Times New Roman" panose="02020603050405020304" pitchFamily="18" charset="0"/>
                <a:cs typeface="Times New Roman" panose="02020603050405020304" pitchFamily="18" charset="0"/>
              </a:rPr>
              <a:t>и</a:t>
            </a:r>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716016" y="116632"/>
            <a:ext cx="3960440" cy="5909310"/>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сутулого</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но могучего старца с длинными седыми волосами и осунувшимся лицом (иногда с черепом вместо лица). При крайней необходимости, этот темный колдун мог обращаться в черного ворона.</a:t>
            </a:r>
          </a:p>
          <a:p>
            <a:pPr algn="just"/>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Кощей виртуозно владел </a:t>
            </a:r>
            <a:r>
              <a:rPr lang="ru-RU" dirty="0" err="1">
                <a:latin typeface="Times New Roman" panose="02020603050405020304" pitchFamily="18" charset="0"/>
                <a:cs typeface="Times New Roman" panose="02020603050405020304" pitchFamily="18" charset="0"/>
              </a:rPr>
              <a:t>полутораручным</a:t>
            </a:r>
            <a:r>
              <a:rPr lang="ru-RU" dirty="0">
                <a:latin typeface="Times New Roman" panose="02020603050405020304" pitchFamily="18" charset="0"/>
                <a:cs typeface="Times New Roman" panose="02020603050405020304" pitchFamily="18" charset="0"/>
              </a:rPr>
              <a:t> мечом и в искусстве фехтования мало кто мог сравниться с ним. Кроме того, доспехи Кощея были заговорены самой </a:t>
            </a:r>
            <a:r>
              <a:rPr lang="ru-RU" dirty="0" err="1">
                <a:latin typeface="Times New Roman" panose="02020603050405020304" pitchFamily="18" charset="0"/>
                <a:cs typeface="Times New Roman" panose="02020603050405020304" pitchFamily="18" charset="0"/>
              </a:rPr>
              <a:t>Марой</a:t>
            </a:r>
            <a:r>
              <a:rPr lang="ru-RU" dirty="0">
                <a:latin typeface="Times New Roman" panose="02020603050405020304" pitchFamily="18" charset="0"/>
                <a:cs typeface="Times New Roman" panose="02020603050405020304" pitchFamily="18" charset="0"/>
              </a:rPr>
              <a:t> еще в те далекие времена, когда богиня зимы и смерти была его женой. Еще одной отличительной особенностью Кощея является его конь, являющийся, как не трудно догадаться, наполовину живым, а наполовину мертвым созданием, результатом одного из магических экспериментов темного властелина.</a:t>
            </a: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3024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descr="http://radogost.ru/images/domovoy1_b.jpg"/>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755576" y="1052736"/>
            <a:ext cx="3456384" cy="29523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Прямоугольник 1"/>
          <p:cNvSpPr/>
          <p:nvPr/>
        </p:nvSpPr>
        <p:spPr>
          <a:xfrm>
            <a:off x="755576" y="4293096"/>
            <a:ext cx="3487108" cy="923330"/>
          </a:xfrm>
          <a:prstGeom prst="rect">
            <a:avLst/>
          </a:prstGeom>
          <a:noFill/>
        </p:spPr>
        <p:txBody>
          <a:bodyPr wrap="none" lIns="91440" tIns="45720" rIns="91440" bIns="45720">
            <a:spAutoFit/>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ДОМОВОЙ</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Прямоугольник 3"/>
          <p:cNvSpPr/>
          <p:nvPr/>
        </p:nvSpPr>
        <p:spPr>
          <a:xfrm>
            <a:off x="4716016" y="220576"/>
            <a:ext cx="4067944" cy="6186309"/>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Домовой</a:t>
            </a:r>
            <a:r>
              <a:rPr lang="ru-RU" dirty="0">
                <a:latin typeface="Times New Roman" panose="02020603050405020304" pitchFamily="18" charset="0"/>
                <a:cs typeface="Times New Roman" panose="02020603050405020304" pitchFamily="18" charset="0"/>
              </a:rPr>
              <a:t> – одно из важнейших мифологических </a:t>
            </a:r>
            <a:r>
              <a:rPr lang="ru-RU" dirty="0">
                <a:latin typeface="Times New Roman" panose="02020603050405020304" pitchFamily="18" charset="0"/>
                <a:cs typeface="Times New Roman" panose="02020603050405020304" pitchFamily="18" charset="0"/>
                <a:hlinkClick r:id="rId5"/>
              </a:rPr>
              <a:t>существ</a:t>
            </a:r>
            <a:r>
              <a:rPr lang="ru-RU" dirty="0">
                <a:latin typeface="Times New Roman" panose="02020603050405020304" pitchFamily="18" charset="0"/>
                <a:cs typeface="Times New Roman" panose="02020603050405020304" pitchFamily="18" charset="0"/>
              </a:rPr>
              <a:t> в жизни древних славян. Домовой считался духом жилища, который был призван оберегать дом от всевозможных напастей: воров, пожара, стихийного бедствия и </a:t>
            </a:r>
            <a:r>
              <a:rPr lang="ru-RU" dirty="0" err="1">
                <a:latin typeface="Times New Roman" panose="02020603050405020304" pitchFamily="18" charset="0"/>
                <a:cs typeface="Times New Roman" panose="02020603050405020304" pitchFamily="18" charset="0"/>
              </a:rPr>
              <a:t>тп</a:t>
            </a:r>
            <a:r>
              <a:rPr lang="ru-RU" dirty="0">
                <a:latin typeface="Times New Roman" panose="02020603050405020304" pitchFamily="18" charset="0"/>
                <a:cs typeface="Times New Roman" panose="02020603050405020304" pitchFamily="18" charset="0"/>
              </a:rPr>
              <a:t>. Также домовой следил за состоянием самих домочадцев, защищал их от болезней и злых духов</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Когда ночью в доме что-то гремело, наши предки полагали, что это домовой сражается с кикиморой или иным духом, негативно настроенным к людям. Хотя некоторые поверья утверждают, что домовой иногда не прочь пошутить, устраивая в доме настоящие полтергейсты. Однако при этом домовой никогда не наносил вреда людям и, строго говоря, без особой нужды себя не обозначал.</a:t>
            </a:r>
          </a:p>
          <a:p>
            <a:r>
              <a:rPr lang="ru-RU" dirty="0">
                <a:latin typeface="Times New Roman" panose="02020603050405020304" pitchFamily="18" charset="0"/>
                <a:cs typeface="Times New Roman" panose="02020603050405020304" pitchFamily="18" charset="0"/>
              </a:rPr>
              <a:t>Происхождение домового определяется по-разному.</a:t>
            </a:r>
          </a:p>
        </p:txBody>
      </p:sp>
    </p:spTree>
    <p:extLst>
      <p:ext uri="{BB962C8B-B14F-4D97-AF65-F5344CB8AC3E}">
        <p14:creationId xmlns:p14="http://schemas.microsoft.com/office/powerpoint/2010/main" val="23709974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16632"/>
            <a:ext cx="3960440" cy="618630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Вся жизненная сила Кощея была сосредоточена в некоем Яйце, которое по легенде создал Род в начале сотворения мира. </a:t>
            </a:r>
            <a:endParaRPr lang="ru-RU" dirty="0" smtClean="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Это Яйцо – символ первозданной творящей энергии, аллегория изначального </a:t>
            </a:r>
            <a:r>
              <a:rPr lang="ru-RU" dirty="0" err="1">
                <a:latin typeface="Times New Roman" panose="02020603050405020304" pitchFamily="18" charset="0"/>
                <a:cs typeface="Times New Roman" panose="02020603050405020304" pitchFamily="18" charset="0"/>
              </a:rPr>
              <a:t>сотворяющего</a:t>
            </a:r>
            <a:r>
              <a:rPr lang="ru-RU" dirty="0">
                <a:latin typeface="Times New Roman" panose="02020603050405020304" pitchFamily="18" charset="0"/>
                <a:cs typeface="Times New Roman" panose="02020603050405020304" pitchFamily="18" charset="0"/>
              </a:rPr>
              <a:t> импульса, исторгнутого, как говорят масоны, Великим Архитектором Вселенной. И если сила Кощея заключена в этом яйце, то логично предположить, что именно в этом персонаже наши далекие предки заключили образ темной стороны человеческой натуры – изначальной, бессмертной и непобедимой. Ведь Кощея Бессмертного никто так и не смог одолеть именно потому, что для этого нужно было бы уничтожить Яйцо, являющееся сутью мироздания</a:t>
            </a:r>
            <a:r>
              <a:rPr lang="ru-RU" dirty="0" smtClean="0">
                <a:latin typeface="Times New Roman" panose="02020603050405020304" pitchFamily="18" charset="0"/>
                <a:cs typeface="Times New Roman" panose="02020603050405020304" pitchFamily="18" charset="0"/>
              </a:rPr>
              <a:t>.</a:t>
            </a:r>
          </a:p>
          <a:p>
            <a:pPr algn="just"/>
            <a:r>
              <a:rPr lang="ru-RU" dirty="0" smtClean="0">
                <a:latin typeface="Times New Roman" panose="02020603050405020304" pitchFamily="18" charset="0"/>
                <a:cs typeface="Times New Roman" panose="02020603050405020304" pitchFamily="18" charset="0"/>
              </a:rPr>
              <a:t>Лишь </a:t>
            </a:r>
            <a:r>
              <a:rPr lang="ru-RU" dirty="0">
                <a:latin typeface="Times New Roman" panose="02020603050405020304" pitchFamily="18" charset="0"/>
                <a:cs typeface="Times New Roman" panose="02020603050405020304" pitchFamily="18" charset="0"/>
              </a:rPr>
              <a:t>в поздних легендах – сказках – Кощей несколько раз погибает.</a:t>
            </a:r>
          </a:p>
        </p:txBody>
      </p:sp>
      <p:sp>
        <p:nvSpPr>
          <p:cNvPr id="4" name="Прямоугольник 3"/>
          <p:cNvSpPr/>
          <p:nvPr/>
        </p:nvSpPr>
        <p:spPr>
          <a:xfrm>
            <a:off x="4743609" y="116632"/>
            <a:ext cx="3932847" cy="1477328"/>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Это происходит потому, что ко времени появления этих сказок наши предки уже утратили истинный смысл этого непростого и многопланового мифологического образа.</a:t>
            </a:r>
          </a:p>
        </p:txBody>
      </p:sp>
      <p:pic>
        <p:nvPicPr>
          <p:cNvPr id="6" name="Рисунок 5" descr="http://radogost.ru/images/koshhej4.jpg"/>
          <p:cNvPicPr/>
          <p:nvPr/>
        </p:nvPicPr>
        <p:blipFill>
          <a:blip r:embed="rId3">
            <a:extLst>
              <a:ext uri="{28A0092B-C50C-407E-A947-70E740481C1C}">
                <a14:useLocalDpi xmlns:a14="http://schemas.microsoft.com/office/drawing/2010/main" val="0"/>
              </a:ext>
            </a:extLst>
          </a:blip>
          <a:srcRect/>
          <a:stretch>
            <a:fillRect/>
          </a:stretch>
        </p:blipFill>
        <p:spPr bwMode="auto">
          <a:xfrm>
            <a:off x="4983172" y="1593960"/>
            <a:ext cx="2699931" cy="1611812"/>
          </a:xfrm>
          <a:prstGeom prst="rect">
            <a:avLst/>
          </a:prstGeom>
          <a:ln>
            <a:noFill/>
          </a:ln>
          <a:effectLst>
            <a:softEdge rad="112500"/>
          </a:effectLst>
        </p:spPr>
      </p:pic>
      <p:pic>
        <p:nvPicPr>
          <p:cNvPr id="7" name="Рисунок 6" descr="http://radogost.ru/images/koshhej1.jpg"/>
          <p:cNvPicPr/>
          <p:nvPr/>
        </p:nvPicPr>
        <p:blipFill>
          <a:blip r:embed="rId4">
            <a:extLst>
              <a:ext uri="{28A0092B-C50C-407E-A947-70E740481C1C}">
                <a14:useLocalDpi xmlns:a14="http://schemas.microsoft.com/office/drawing/2010/main" val="0"/>
              </a:ext>
            </a:extLst>
          </a:blip>
          <a:srcRect/>
          <a:stretch>
            <a:fillRect/>
          </a:stretch>
        </p:blipFill>
        <p:spPr bwMode="auto">
          <a:xfrm>
            <a:off x="6156176" y="3209786"/>
            <a:ext cx="2414221" cy="1585520"/>
          </a:xfrm>
          <a:prstGeom prst="rect">
            <a:avLst/>
          </a:prstGeom>
          <a:ln>
            <a:noFill/>
          </a:ln>
          <a:effectLst>
            <a:softEdge rad="112500"/>
          </a:effectLst>
        </p:spPr>
      </p:pic>
      <p:sp>
        <p:nvSpPr>
          <p:cNvPr id="8" name="Прямоугольник 7"/>
          <p:cNvSpPr/>
          <p:nvPr/>
        </p:nvSpPr>
        <p:spPr>
          <a:xfrm>
            <a:off x="4715365" y="4783914"/>
            <a:ext cx="3961091" cy="1754326"/>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Символом Кощея был череп или </a:t>
            </a:r>
            <a:r>
              <a:rPr lang="ru-RU" dirty="0" err="1">
                <a:latin typeface="Times New Roman" panose="02020603050405020304" pitchFamily="18" charset="0"/>
                <a:cs typeface="Times New Roman" panose="02020603050405020304" pitchFamily="18" charset="0"/>
              </a:rPr>
              <a:t>полутораручный</a:t>
            </a:r>
            <a:r>
              <a:rPr lang="ru-RU" dirty="0">
                <a:latin typeface="Times New Roman" panose="02020603050405020304" pitchFamily="18" charset="0"/>
                <a:cs typeface="Times New Roman" panose="02020603050405020304" pitchFamily="18" charset="0"/>
              </a:rPr>
              <a:t> клыковидный меч, расположенный острием к земле. </a:t>
            </a:r>
            <a:endParaRPr lang="ru-RU" dirty="0" smtClean="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Также эмблемой этого бога мог выступать черный круг или, Черное Солнце.</a:t>
            </a:r>
          </a:p>
        </p:txBody>
      </p:sp>
    </p:spTree>
    <p:extLst>
      <p:ext uri="{BB962C8B-B14F-4D97-AF65-F5344CB8AC3E}">
        <p14:creationId xmlns:p14="http://schemas.microsoft.com/office/powerpoint/2010/main" val="613024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38094" y="4028046"/>
            <a:ext cx="4241674" cy="1323439"/>
          </a:xfrm>
          <a:prstGeom prst="rect">
            <a:avLst/>
          </a:prstGeom>
          <a:noFill/>
        </p:spPr>
        <p:txBody>
          <a:bodyPr wrap="square" lIns="91440" tIns="45720" rIns="91440" bIns="45720">
            <a:spAutoFit/>
          </a:bodyPr>
          <a:lstStyle/>
          <a:p>
            <a:pPr algn="ctr"/>
            <a:r>
              <a:rPr lang="ru-RU"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ЛИХО </a:t>
            </a:r>
          </a:p>
          <a:p>
            <a:pPr algn="ctr"/>
            <a:r>
              <a:rPr lang="ru-RU"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ОДНОГЛАЗОЕ</a:t>
            </a:r>
            <a:endParaRPr lang="ru-RU"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Прямоугольник 4"/>
          <p:cNvSpPr/>
          <p:nvPr/>
        </p:nvSpPr>
        <p:spPr>
          <a:xfrm>
            <a:off x="4716016" y="188640"/>
            <a:ext cx="4104456" cy="6186309"/>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До </a:t>
            </a:r>
            <a:r>
              <a:rPr lang="ru-RU" dirty="0">
                <a:latin typeface="Times New Roman" panose="02020603050405020304" pitchFamily="18" charset="0"/>
                <a:cs typeface="Times New Roman" panose="02020603050405020304" pitchFamily="18" charset="0"/>
              </a:rPr>
              <a:t>наших дней дошла поговорка «Не буди лихо, пока оно тихо», которая великолепно отражает всю сакральную сущность этого образа. </a:t>
            </a:r>
            <a:endParaRPr lang="ru-RU" dirty="0" smtClean="0">
              <a:latin typeface="Times New Roman" panose="02020603050405020304" pitchFamily="18" charset="0"/>
              <a:cs typeface="Times New Roman" panose="02020603050405020304" pitchFamily="18" charset="0"/>
            </a:endParaRPr>
          </a:p>
          <a:p>
            <a:pPr algn="just"/>
            <a:r>
              <a:rPr lang="ru-RU" b="1" dirty="0" smtClean="0">
                <a:latin typeface="Times New Roman" panose="02020603050405020304" pitchFamily="18" charset="0"/>
                <a:cs typeface="Times New Roman" panose="02020603050405020304" pitchFamily="18" charset="0"/>
              </a:rPr>
              <a:t>Лихо</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это дух зла, который активизируется только тогда, когда сам человек поступает не правильно, говорит лишнее или делает что-то в вразрез с установленными </a:t>
            </a:r>
            <a:r>
              <a:rPr lang="ru-RU" u="sng" dirty="0" smtClean="0">
                <a:latin typeface="Times New Roman" panose="02020603050405020304" pitchFamily="18" charset="0"/>
                <a:cs typeface="Times New Roman" panose="02020603050405020304" pitchFamily="18" charset="0"/>
                <a:hlinkClick r:id="rId3"/>
              </a:rPr>
              <a:t>Родом</a:t>
            </a:r>
            <a:r>
              <a:rPr lang="ru-RU" u="sng"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традициями</a:t>
            </a:r>
            <a:r>
              <a:rPr lang="ru-RU" dirty="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Фактически Лихо является нежитью, но его функции в этом отношении строго ограничены. Это существо – метафора Вселенской справедливости, которая определяет, что каждый человек обязан отвечать за свои поступки, как за хорошие, так и за плохие. </a:t>
            </a:r>
            <a:endParaRPr lang="ru-RU" dirty="0" smtClean="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Ведь по легендам Лихо само по себе никогда не нападет, </a:t>
            </a:r>
            <a:r>
              <a:rPr lang="ru-RU" dirty="0" smtClean="0">
                <a:latin typeface="Times New Roman" panose="02020603050405020304" pitchFamily="18" charset="0"/>
                <a:cs typeface="Times New Roman" panose="02020603050405020304" pitchFamily="18" charset="0"/>
              </a:rPr>
              <a:t>оно </a:t>
            </a:r>
            <a:r>
              <a:rPr lang="ru-RU" dirty="0">
                <a:latin typeface="Times New Roman" panose="02020603050405020304" pitchFamily="18" charset="0"/>
                <a:cs typeface="Times New Roman" panose="02020603050405020304" pitchFamily="18" charset="0"/>
              </a:rPr>
              <a:t>лишь отвечает на сторонние воздействия</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И совсем не зря местом обитания Лиха наши предки определили болото.</a:t>
            </a:r>
            <a:endParaRPr lang="ru-RU" dirty="0"/>
          </a:p>
        </p:txBody>
      </p:sp>
      <p:pic>
        <p:nvPicPr>
          <p:cNvPr id="6" name="Рисунок 5" descr="http://radogost.ru/images/liho1.jpg"/>
          <p:cNvPicPr/>
          <p:nvPr/>
        </p:nvPicPr>
        <p:blipFill>
          <a:blip r:embed="rId4">
            <a:extLst>
              <a:ext uri="{28A0092B-C50C-407E-A947-70E740481C1C}">
                <a14:useLocalDpi xmlns:a14="http://schemas.microsoft.com/office/drawing/2010/main" val="0"/>
              </a:ext>
            </a:extLst>
          </a:blip>
          <a:srcRect/>
          <a:stretch>
            <a:fillRect/>
          </a:stretch>
        </p:blipFill>
        <p:spPr bwMode="auto">
          <a:xfrm>
            <a:off x="971600" y="1052736"/>
            <a:ext cx="3329940" cy="25704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804548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188640"/>
            <a:ext cx="3888432" cy="6186309"/>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Ведь </a:t>
            </a:r>
            <a:r>
              <a:rPr lang="ru-RU" dirty="0">
                <a:latin typeface="Times New Roman" panose="02020603050405020304" pitchFamily="18" charset="0"/>
                <a:cs typeface="Times New Roman" panose="02020603050405020304" pitchFamily="18" charset="0"/>
              </a:rPr>
              <a:t>болото у славян считалось местом нечистым, опасным, имеющим в себе максимальную концентрацию отрицательной энергии. А если учесть, что болото обычно образуется в низине, которая легко может оказаться результатом карстовых пустот, то негативная специфика этого места становится абсолютно очевидной. Человеку в таком месте делать нечего, если, конечно, он не является служителем какого-либо культа </a:t>
            </a:r>
            <a:r>
              <a:rPr lang="ru-RU" dirty="0" err="1">
                <a:latin typeface="Times New Roman" panose="02020603050405020304" pitchFamily="18" charset="0"/>
                <a:cs typeface="Times New Roman" panose="02020603050405020304" pitchFamily="18" charset="0"/>
              </a:rPr>
              <a:t>Дасуней</a:t>
            </a:r>
            <a:r>
              <a:rPr lang="ru-RU" dirty="0">
                <a:latin typeface="Times New Roman" panose="02020603050405020304" pitchFamily="18" charset="0"/>
                <a:cs typeface="Times New Roman" panose="02020603050405020304" pitchFamily="18" charset="0"/>
              </a:rPr>
              <a:t>. То есть болото – это запретное место, где человеку находиться не следует и если он нарушает установленные правила, то к нему рано или поздно приходит расплата, сконцентрированная в образе того самого Лиха болотного</a:t>
            </a:r>
            <a:r>
              <a:rPr lang="ru-RU" dirty="0" smtClean="0"/>
              <a:t>.</a:t>
            </a:r>
          </a:p>
          <a:p>
            <a:pPr algn="just"/>
            <a:r>
              <a:rPr lang="ru-RU" dirty="0">
                <a:latin typeface="Times New Roman" panose="02020603050405020304" pitchFamily="18" charset="0"/>
                <a:cs typeface="Times New Roman" panose="02020603050405020304" pitchFamily="18" charset="0"/>
              </a:rPr>
              <a:t>В физическом плане разные легенды изображают Лихо по-разному.</a:t>
            </a:r>
            <a:endParaRPr lang="ru-RU" dirty="0"/>
          </a:p>
        </p:txBody>
      </p:sp>
      <p:sp>
        <p:nvSpPr>
          <p:cNvPr id="4" name="Прямоугольник 3"/>
          <p:cNvSpPr/>
          <p:nvPr/>
        </p:nvSpPr>
        <p:spPr>
          <a:xfrm>
            <a:off x="4732668" y="188640"/>
            <a:ext cx="4015796" cy="6186309"/>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В </a:t>
            </a:r>
            <a:r>
              <a:rPr lang="ru-RU" dirty="0">
                <a:latin typeface="Times New Roman" panose="02020603050405020304" pitchFamily="18" charset="0"/>
                <a:cs typeface="Times New Roman" panose="02020603050405020304" pitchFamily="18" charset="0"/>
              </a:rPr>
              <a:t>одних говорится, что это огромных размеров великан, рост которого превышает высоту самых высоких деревьев. Это очень сильное, свирепое и мстительное существо, встреча с которым почти всегда означает неминуемую гибель. Кроме того, Лихо способно проклинать человека, насылая на него череду неудач, также способную в конечном итоге привести к летальному исходу. То есть это чудовище плюс ко всему вполне определенно обладает магическими способностями</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По другим легендам Лихо – страшная высокая сутулая, но очень сильная женщина-нежить, которая наряду с нечеловеческой силой и реакцией обладает чрезмерно развитым обонянием. В связи с постоянной </a:t>
            </a:r>
            <a:r>
              <a:rPr lang="ru-RU" dirty="0" smtClean="0">
                <a:latin typeface="Times New Roman" panose="02020603050405020304" pitchFamily="18" charset="0"/>
                <a:cs typeface="Times New Roman" panose="02020603050405020304" pitchFamily="18" charset="0"/>
              </a:rPr>
              <a:t>жизнью </a:t>
            </a:r>
            <a:r>
              <a:rPr lang="ru-RU" dirty="0">
                <a:latin typeface="Times New Roman" panose="02020603050405020304" pitchFamily="18" charset="0"/>
                <a:cs typeface="Times New Roman" panose="02020603050405020304" pitchFamily="18" charset="0"/>
              </a:rPr>
              <a:t>в болоте или в непосредственной близости от </a:t>
            </a:r>
            <a:r>
              <a:rPr lang="ru-RU" dirty="0" smtClean="0">
                <a:latin typeface="Times New Roman" panose="02020603050405020304" pitchFamily="18" charset="0"/>
                <a:cs typeface="Times New Roman" panose="02020603050405020304" pitchFamily="18" charset="0"/>
              </a:rPr>
              <a:t>него</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04548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611560" y="188640"/>
            <a:ext cx="3888432" cy="5632311"/>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цвет кожи и волос Лиха имеет грязно-зеленый оттенок</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При этом все легенды сходятся в одном – Лихо имеет всего один глаз. Поэтому очевидно, что зрение этого создания оставляет желать лучшего, чем герои легенд и пользовались для победы над этим чудовищем. Хотя, строго говоря, одолеть Лихо никому никогда не удавалось, лишь немногие смогли скрыться от него. Вероятно, это существо неуязвимо для земного оружия.</a:t>
            </a:r>
          </a:p>
          <a:p>
            <a:pPr algn="just"/>
            <a:r>
              <a:rPr lang="ru-RU" dirty="0">
                <a:latin typeface="Times New Roman" panose="02020603050405020304" pitchFamily="18" charset="0"/>
                <a:cs typeface="Times New Roman" panose="02020603050405020304" pitchFamily="18" charset="0"/>
              </a:rPr>
              <a:t>Так или иначе, но человек всегда сам виноват в появлении Лиха. Чаще всего причина заключается в его слабости, лени, не желании что-то менять. То есть для людей сильных и волевых вероятность встречи с Лихом сведена к минимуму</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4" name="Рисунок 3" descr="http://radogost.ru/images/liho2.jpg"/>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511571"/>
            <a:ext cx="3329940" cy="25704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80454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55576" y="4399796"/>
            <a:ext cx="3456384" cy="707886"/>
          </a:xfrm>
          <a:prstGeom prst="rect">
            <a:avLst/>
          </a:prstGeom>
          <a:noFill/>
        </p:spPr>
        <p:txBody>
          <a:bodyPr wrap="square" lIns="91440" tIns="45720" rIns="91440" bIns="45720">
            <a:spAutoFit/>
          </a:bodyPr>
          <a:lstStyle/>
          <a:p>
            <a:pPr algn="ctr"/>
            <a:r>
              <a:rPr lang="ru-RU"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РУСАЛКА</a:t>
            </a:r>
            <a:endParaRPr lang="ru-RU"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Рисунок 3" descr="http://radogost.ru/images/rusalka4_b.jpg"/>
          <p:cNvPicPr/>
          <p:nvPr/>
        </p:nvPicPr>
        <p:blipFill>
          <a:blip r:embed="rId3">
            <a:extLst>
              <a:ext uri="{28A0092B-C50C-407E-A947-70E740481C1C}">
                <a14:useLocalDpi xmlns:a14="http://schemas.microsoft.com/office/drawing/2010/main" val="0"/>
              </a:ext>
            </a:extLst>
          </a:blip>
          <a:srcRect/>
          <a:stretch>
            <a:fillRect/>
          </a:stretch>
        </p:blipFill>
        <p:spPr bwMode="auto">
          <a:xfrm>
            <a:off x="1155348" y="1268760"/>
            <a:ext cx="3056612" cy="24482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Прямоугольник 4"/>
          <p:cNvSpPr/>
          <p:nvPr/>
        </p:nvSpPr>
        <p:spPr>
          <a:xfrm>
            <a:off x="4752528" y="201119"/>
            <a:ext cx="4067944" cy="6186309"/>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Русалка</a:t>
            </a:r>
            <a:r>
              <a:rPr lang="ru-RU" dirty="0">
                <a:latin typeface="Times New Roman" panose="02020603050405020304" pitchFamily="18" charset="0"/>
                <a:cs typeface="Times New Roman" panose="02020603050405020304" pitchFamily="18" charset="0"/>
              </a:rPr>
              <a:t> – морская дева, которая может в равной степени как помочь путнику, так и утащить его в омут. Строго говоря, у древних славян существовала четкая градация водных духов, которые все вместе назывались русалками. Итак, русалками могут быть названы:</a:t>
            </a:r>
          </a:p>
          <a:p>
            <a:pPr marL="285750" indent="-285750" algn="just">
              <a:buFontTx/>
              <a:buChar char="-"/>
            </a:pPr>
            <a:r>
              <a:rPr lang="ru-RU" dirty="0" smtClean="0">
                <a:latin typeface="Times New Roman" panose="02020603050405020304" pitchFamily="18" charset="0"/>
                <a:cs typeface="Times New Roman" panose="02020603050405020304" pitchFamily="18" charset="0"/>
              </a:rPr>
              <a:t>водяницы</a:t>
            </a:r>
            <a:r>
              <a:rPr lang="ru-RU" dirty="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pPr marL="285750" indent="-285750" algn="just">
              <a:buFontTx/>
              <a:buChar char="-"/>
            </a:pPr>
            <a:r>
              <a:rPr lang="ru-RU" dirty="0" err="1" smtClean="0">
                <a:latin typeface="Times New Roman" panose="02020603050405020304" pitchFamily="18" charset="0"/>
                <a:cs typeface="Times New Roman" panose="02020603050405020304" pitchFamily="18" charset="0"/>
              </a:rPr>
              <a:t>лоскотухи</a:t>
            </a:r>
            <a:r>
              <a:rPr lang="ru-RU" dirty="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pPr marL="285750" indent="-285750" algn="just">
              <a:buFontTx/>
              <a:buChar char="-"/>
            </a:pPr>
            <a:r>
              <a:rPr lang="ru-RU" dirty="0" err="1" smtClean="0">
                <a:latin typeface="Times New Roman" panose="02020603050405020304" pitchFamily="18" charset="0"/>
                <a:cs typeface="Times New Roman" panose="02020603050405020304" pitchFamily="18" charset="0"/>
              </a:rPr>
              <a:t>мавки</a:t>
            </a:r>
            <a:r>
              <a:rPr lang="ru-RU" dirty="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pPr marL="285750" indent="-285750" algn="just">
              <a:buFontTx/>
              <a:buChar char="-"/>
            </a:pPr>
            <a:r>
              <a:rPr lang="ru-RU" dirty="0" smtClean="0">
                <a:latin typeface="Times New Roman" panose="02020603050405020304" pitchFamily="18" charset="0"/>
                <a:cs typeface="Times New Roman" panose="02020603050405020304" pitchFamily="18" charset="0"/>
              </a:rPr>
              <a:t>лобасты.</a:t>
            </a:r>
          </a:p>
          <a:p>
            <a:pPr algn="just"/>
            <a:r>
              <a:rPr lang="ru-RU" dirty="0">
                <a:latin typeface="Times New Roman" panose="02020603050405020304" pitchFamily="18" charset="0"/>
                <a:cs typeface="Times New Roman" panose="02020603050405020304" pitchFamily="18" charset="0"/>
              </a:rPr>
              <a:t>У каждого из этих </a:t>
            </a:r>
            <a:r>
              <a:rPr lang="ru-RU" u="sng" dirty="0">
                <a:latin typeface="Times New Roman" panose="02020603050405020304" pitchFamily="18" charset="0"/>
                <a:cs typeface="Times New Roman" panose="02020603050405020304" pitchFamily="18" charset="0"/>
                <a:hlinkClick r:id="rId4"/>
              </a:rPr>
              <a:t>существ</a:t>
            </a:r>
            <a:r>
              <a:rPr lang="ru-RU" dirty="0">
                <a:latin typeface="Times New Roman" panose="02020603050405020304" pitchFamily="18" charset="0"/>
                <a:cs typeface="Times New Roman" panose="02020603050405020304" pitchFamily="18" charset="0"/>
              </a:rPr>
              <a:t> есть свои уникальные черты и жизнь русалок каждого типа подчинена определенным законам. Кроме того, они отличаются по степени опасности, которую представляют для человека, и методы борьбы с ними также различны. Например, водяницы считаются в этом плане самыми безопасными русалками. Они живут исключительно в воде и на сушу никогда не выходят. </a:t>
            </a:r>
          </a:p>
        </p:txBody>
      </p:sp>
    </p:spTree>
    <p:extLst>
      <p:ext uri="{BB962C8B-B14F-4D97-AF65-F5344CB8AC3E}">
        <p14:creationId xmlns:p14="http://schemas.microsoft.com/office/powerpoint/2010/main" val="13804548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188640"/>
            <a:ext cx="3888432" cy="5909310"/>
          </a:xfrm>
          <a:prstGeom prst="rect">
            <a:avLst/>
          </a:prstGeom>
        </p:spPr>
        <p:txBody>
          <a:bodyPr wrap="square">
            <a:spAutoFit/>
          </a:bodyPr>
          <a:lstStyle/>
          <a:p>
            <a:pPr algn="just"/>
            <a:r>
              <a:rPr lang="ru-RU" b="1" i="1" dirty="0">
                <a:latin typeface="Times New Roman" panose="02020603050405020304" pitchFamily="18" charset="0"/>
                <a:cs typeface="Times New Roman" panose="02020603050405020304" pitchFamily="18" charset="0"/>
              </a:rPr>
              <a:t>Водяницы</a:t>
            </a:r>
            <a:r>
              <a:rPr lang="ru-RU" dirty="0">
                <a:latin typeface="Times New Roman" panose="02020603050405020304" pitchFamily="18" charset="0"/>
                <a:cs typeface="Times New Roman" panose="02020603050405020304" pitchFamily="18" charset="0"/>
              </a:rPr>
              <a:t> – это веселые прислужницы Водяного (владыки того или иного водоема). Фактически водяницы бесплотны и максимум на что они способны, так это легонько пощекотать ногу находящегося в воде человека. Их легкие и едва различимые силуэты можно иногда заметить в сумерках где-нибудь на середине озера. Выглядят водяницы как молодые обнаженные девушки. Могут ненадолго обращаться в лебедей или золотистых рыб. Народные сказания не дают точного ответа на вопрос, как становятся водяницами. Очевидно эти создания, как и все остальные русалки, раньше были девушками, которые либо погибли, будучи некрещеными, либо покончили жизнь самоубийством из-за неразделенной любви.</a:t>
            </a:r>
          </a:p>
        </p:txBody>
      </p:sp>
      <p:sp>
        <p:nvSpPr>
          <p:cNvPr id="4" name="Прямоугольник 3"/>
          <p:cNvSpPr/>
          <p:nvPr/>
        </p:nvSpPr>
        <p:spPr>
          <a:xfrm>
            <a:off x="4593704" y="188640"/>
            <a:ext cx="4154760" cy="6463308"/>
          </a:xfrm>
          <a:prstGeom prst="rect">
            <a:avLst/>
          </a:prstGeom>
        </p:spPr>
        <p:txBody>
          <a:bodyPr wrap="square">
            <a:spAutoFit/>
          </a:bodyPr>
          <a:lstStyle/>
          <a:p>
            <a:pPr algn="just"/>
            <a:r>
              <a:rPr lang="ru-RU" b="1" i="1" dirty="0" err="1">
                <a:latin typeface="Times New Roman" panose="02020603050405020304" pitchFamily="18" charset="0"/>
                <a:cs typeface="Times New Roman" panose="02020603050405020304" pitchFamily="18" charset="0"/>
              </a:rPr>
              <a:t>Лоскотухи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лоскотки</a:t>
            </a:r>
            <a:r>
              <a:rPr lang="ru-RU" dirty="0">
                <a:latin typeface="Times New Roman" panose="02020603050405020304" pitchFamily="18" charset="0"/>
                <a:cs typeface="Times New Roman" panose="02020603050405020304" pitchFamily="18" charset="0"/>
              </a:rPr>
              <a:t> или </a:t>
            </a:r>
            <a:r>
              <a:rPr lang="ru-RU" dirty="0" err="1">
                <a:latin typeface="Times New Roman" panose="02020603050405020304" pitchFamily="18" charset="0"/>
                <a:cs typeface="Times New Roman" panose="02020603050405020304" pitchFamily="18" charset="0"/>
              </a:rPr>
              <a:t>щекотухи</a:t>
            </a:r>
            <a:r>
              <a:rPr lang="ru-RU" dirty="0">
                <a:latin typeface="Times New Roman" panose="02020603050405020304" pitchFamily="18" charset="0"/>
                <a:cs typeface="Times New Roman" panose="02020603050405020304" pitchFamily="18" charset="0"/>
              </a:rPr>
              <a:t>) – особый вид русалок, которые появляются в темное время суток на берегах рек и озер. Обычно </a:t>
            </a:r>
            <a:r>
              <a:rPr lang="ru-RU" dirty="0" err="1">
                <a:latin typeface="Times New Roman" panose="02020603050405020304" pitchFamily="18" charset="0"/>
                <a:cs typeface="Times New Roman" panose="02020603050405020304" pitchFamily="18" charset="0"/>
              </a:rPr>
              <a:t>лоскотухи</a:t>
            </a:r>
            <a:r>
              <a:rPr lang="ru-RU" dirty="0">
                <a:latin typeface="Times New Roman" panose="02020603050405020304" pitchFamily="18" charset="0"/>
                <a:cs typeface="Times New Roman" panose="02020603050405020304" pitchFamily="18" charset="0"/>
              </a:rPr>
              <a:t> выглядят как достаточно красивые девушки, чаще всего – обнаженные. Своей красотой они приманивают неосторожных путников и топят их. Хотя некоторые легенды утверждают, что не все </a:t>
            </a:r>
            <a:r>
              <a:rPr lang="ru-RU" dirty="0" err="1">
                <a:latin typeface="Times New Roman" panose="02020603050405020304" pitchFamily="18" charset="0"/>
                <a:cs typeface="Times New Roman" panose="02020603050405020304" pitchFamily="18" charset="0"/>
              </a:rPr>
              <a:t>лоскотухи</a:t>
            </a:r>
            <a:r>
              <a:rPr lang="ru-RU" dirty="0">
                <a:latin typeface="Times New Roman" panose="02020603050405020304" pitchFamily="18" charset="0"/>
                <a:cs typeface="Times New Roman" panose="02020603050405020304" pitchFamily="18" charset="0"/>
              </a:rPr>
              <a:t> негативно относятся к людям, очевидно, что лучше с этими существами не встречаться. Легенды утверждают, что </a:t>
            </a:r>
            <a:r>
              <a:rPr lang="ru-RU" dirty="0" err="1">
                <a:latin typeface="Times New Roman" panose="02020603050405020304" pitchFamily="18" charset="0"/>
                <a:cs typeface="Times New Roman" panose="02020603050405020304" pitchFamily="18" charset="0"/>
              </a:rPr>
              <a:t>лоскотухи</a:t>
            </a:r>
            <a:r>
              <a:rPr lang="ru-RU" dirty="0">
                <a:latin typeface="Times New Roman" panose="02020603050405020304" pitchFamily="18" charset="0"/>
                <a:cs typeface="Times New Roman" panose="02020603050405020304" pitchFamily="18" charset="0"/>
              </a:rPr>
              <a:t> иногда просто из озорства могут насмерть защекотать человека. Отличить этот тип русалок можно по одной примете: их спина прозрачна и сквозь нее видны внутренние органы. Вероятнее всего, </a:t>
            </a:r>
            <a:r>
              <a:rPr lang="ru-RU" dirty="0" err="1">
                <a:latin typeface="Times New Roman" panose="02020603050405020304" pitchFamily="18" charset="0"/>
                <a:cs typeface="Times New Roman" panose="02020603050405020304" pitchFamily="18" charset="0"/>
              </a:rPr>
              <a:t>лоскотухами</a:t>
            </a:r>
            <a:r>
              <a:rPr lang="ru-RU" dirty="0">
                <a:latin typeface="Times New Roman" panose="02020603050405020304" pitchFamily="18" charset="0"/>
                <a:cs typeface="Times New Roman" panose="02020603050405020304" pitchFamily="18" charset="0"/>
              </a:rPr>
              <a:t> становятся утопленницы, но не самоубийцы. Этот вид русалок, так же как и предыдущий, боится чеснока, полыни, серебра и железа.</a:t>
            </a:r>
          </a:p>
        </p:txBody>
      </p:sp>
    </p:spTree>
    <p:extLst>
      <p:ext uri="{BB962C8B-B14F-4D97-AF65-F5344CB8AC3E}">
        <p14:creationId xmlns:p14="http://schemas.microsoft.com/office/powerpoint/2010/main" val="13804548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16632"/>
            <a:ext cx="3960440" cy="6186309"/>
          </a:xfrm>
          <a:prstGeom prst="rect">
            <a:avLst/>
          </a:prstGeom>
        </p:spPr>
        <p:txBody>
          <a:bodyPr wrap="square">
            <a:spAutoFit/>
          </a:bodyPr>
          <a:lstStyle/>
          <a:p>
            <a:pPr algn="just"/>
            <a:r>
              <a:rPr lang="ru-RU" b="1" i="1" dirty="0" err="1">
                <a:latin typeface="Times New Roman" panose="02020603050405020304" pitchFamily="18" charset="0"/>
                <a:cs typeface="Times New Roman" panose="02020603050405020304" pitchFamily="18" charset="0"/>
              </a:rPr>
              <a:t>Мавки</a:t>
            </a:r>
            <a:r>
              <a:rPr lang="ru-RU" b="1" i="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наиболее распространенный тип русалок. Считается, что первой </a:t>
            </a:r>
            <a:r>
              <a:rPr lang="ru-RU" dirty="0" err="1">
                <a:latin typeface="Times New Roman" panose="02020603050405020304" pitchFamily="18" charset="0"/>
                <a:cs typeface="Times New Roman" panose="02020603050405020304" pitchFamily="18" charset="0"/>
              </a:rPr>
              <a:t>мавкой</a:t>
            </a:r>
            <a:r>
              <a:rPr lang="ru-RU" dirty="0">
                <a:latin typeface="Times New Roman" panose="02020603050405020304" pitchFamily="18" charset="0"/>
                <a:cs typeface="Times New Roman" panose="02020603050405020304" pitchFamily="18" charset="0"/>
              </a:rPr>
              <a:t> стала Кострома, когда узнала о том, что Купала, ее новоиспеченный муж, является ее братом и вместе им быть не суждено. Кострома с разбегу бросилась в реку и утонула. С тех пор по ночам она бродит вдоль берега той реки и если видит молодого красивого парня, то сразу же очаровывает его и тащит в омут. Там </a:t>
            </a:r>
            <a:r>
              <a:rPr lang="ru-RU" dirty="0" err="1">
                <a:latin typeface="Times New Roman" panose="02020603050405020304" pitchFamily="18" charset="0"/>
                <a:cs typeface="Times New Roman" panose="02020603050405020304" pitchFamily="18" charset="0"/>
              </a:rPr>
              <a:t>мавка</a:t>
            </a:r>
            <a:r>
              <a:rPr lang="ru-RU" dirty="0">
                <a:latin typeface="Times New Roman" panose="02020603050405020304" pitchFamily="18" charset="0"/>
                <a:cs typeface="Times New Roman" panose="02020603050405020304" pitchFamily="18" charset="0"/>
              </a:rPr>
              <a:t> осознает, что пойманный ею человек вовсе не ее жених и отпускает его. Понятно, что к этому моменту юноша задыхается и умирает. То есть образ </a:t>
            </a:r>
            <a:r>
              <a:rPr lang="ru-RU" dirty="0" err="1">
                <a:latin typeface="Times New Roman" panose="02020603050405020304" pitchFamily="18" charset="0"/>
                <a:cs typeface="Times New Roman" panose="02020603050405020304" pitchFamily="18" charset="0"/>
              </a:rPr>
              <a:t>мавки</a:t>
            </a:r>
            <a:r>
              <a:rPr lang="ru-RU" dirty="0">
                <a:latin typeface="Times New Roman" panose="02020603050405020304" pitchFamily="18" charset="0"/>
                <a:cs typeface="Times New Roman" panose="02020603050405020304" pitchFamily="18" charset="0"/>
              </a:rPr>
              <a:t> в отличие от других типов русалок имеет вполне конкретные отличия. Во-первых, </a:t>
            </a:r>
            <a:r>
              <a:rPr lang="ru-RU" dirty="0" err="1">
                <a:latin typeface="Times New Roman" panose="02020603050405020304" pitchFamily="18" charset="0"/>
                <a:cs typeface="Times New Roman" panose="02020603050405020304" pitchFamily="18" charset="0"/>
              </a:rPr>
              <a:t>мавка</a:t>
            </a:r>
            <a:r>
              <a:rPr lang="ru-RU" dirty="0">
                <a:latin typeface="Times New Roman" panose="02020603050405020304" pitchFamily="18" charset="0"/>
                <a:cs typeface="Times New Roman" panose="02020603050405020304" pitchFamily="18" charset="0"/>
              </a:rPr>
              <a:t> совершает зло не целенаправленно, просто при виде молодого мужчины она впадает в некий транс. Во-вторых, это единственный тип русалок, </a:t>
            </a:r>
            <a:r>
              <a:rPr lang="ru-RU" dirty="0" smtClean="0">
                <a:latin typeface="Times New Roman" panose="02020603050405020304" pitchFamily="18" charset="0"/>
                <a:cs typeface="Times New Roman" panose="02020603050405020304" pitchFamily="18" charset="0"/>
              </a:rPr>
              <a:t>который</a:t>
            </a:r>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572000" y="174512"/>
            <a:ext cx="4176464" cy="6463308"/>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обращает внимание только на молодых мужчин, остальные русалки не брезгают ни стариками, ни женщинами, ни даже детьми. Полыни, чеснока и железа </a:t>
            </a:r>
            <a:r>
              <a:rPr lang="ru-RU" dirty="0" err="1">
                <a:latin typeface="Times New Roman" panose="02020603050405020304" pitchFamily="18" charset="0"/>
                <a:cs typeface="Times New Roman" panose="02020603050405020304" pitchFamily="18" charset="0"/>
              </a:rPr>
              <a:t>мавка</a:t>
            </a:r>
            <a:r>
              <a:rPr lang="ru-RU" dirty="0">
                <a:latin typeface="Times New Roman" panose="02020603050405020304" pitchFamily="18" charset="0"/>
                <a:cs typeface="Times New Roman" panose="02020603050405020304" pitchFamily="18" charset="0"/>
              </a:rPr>
              <a:t> не боится. Да и серебро, судя по легендам, на нее не действует. Зато считается, что </a:t>
            </a:r>
            <a:r>
              <a:rPr lang="ru-RU" dirty="0" err="1">
                <a:latin typeface="Times New Roman" panose="02020603050405020304" pitchFamily="18" charset="0"/>
                <a:cs typeface="Times New Roman" panose="02020603050405020304" pitchFamily="18" charset="0"/>
              </a:rPr>
              <a:t>мавку</a:t>
            </a:r>
            <a:r>
              <a:rPr lang="ru-RU" dirty="0">
                <a:latin typeface="Times New Roman" panose="02020603050405020304" pitchFamily="18" charset="0"/>
                <a:cs typeface="Times New Roman" panose="02020603050405020304" pitchFamily="18" charset="0"/>
              </a:rPr>
              <a:t> вполне можно заговорить или подарить ей гребешок и тем самым откупиться от нее. Отличительной чертой внешнего облика </a:t>
            </a:r>
            <a:r>
              <a:rPr lang="ru-RU" dirty="0" err="1">
                <a:latin typeface="Times New Roman" panose="02020603050405020304" pitchFamily="18" charset="0"/>
                <a:cs typeface="Times New Roman" panose="02020603050405020304" pitchFamily="18" charset="0"/>
              </a:rPr>
              <a:t>мавки</a:t>
            </a:r>
            <a:r>
              <a:rPr lang="ru-RU" dirty="0">
                <a:latin typeface="Times New Roman" panose="02020603050405020304" pitchFamily="18" charset="0"/>
                <a:cs typeface="Times New Roman" panose="02020603050405020304" pitchFamily="18" charset="0"/>
              </a:rPr>
              <a:t> являются очень длинные волосы, обычно зеленоватого оттенка, а также красота. Красота </a:t>
            </a:r>
            <a:r>
              <a:rPr lang="ru-RU" dirty="0" err="1">
                <a:latin typeface="Times New Roman" panose="02020603050405020304" pitchFamily="18" charset="0"/>
                <a:cs typeface="Times New Roman" panose="02020603050405020304" pitchFamily="18" charset="0"/>
              </a:rPr>
              <a:t>мавки</a:t>
            </a:r>
            <a:r>
              <a:rPr lang="ru-RU" dirty="0">
                <a:latin typeface="Times New Roman" panose="02020603050405020304" pitchFamily="18" charset="0"/>
                <a:cs typeface="Times New Roman" panose="02020603050405020304" pitchFamily="18" charset="0"/>
              </a:rPr>
              <a:t> совершенна. Легенды говорят, что некоторые некрасивые девушки специально топились, чтобы после смерти стать </a:t>
            </a:r>
            <a:r>
              <a:rPr lang="ru-RU" dirty="0" err="1">
                <a:latin typeface="Times New Roman" panose="02020603050405020304" pitchFamily="18" charset="0"/>
                <a:cs typeface="Times New Roman" panose="02020603050405020304" pitchFamily="18" charset="0"/>
              </a:rPr>
              <a:t>мавками</a:t>
            </a:r>
            <a:r>
              <a:rPr lang="ru-RU" dirty="0">
                <a:latin typeface="Times New Roman" panose="02020603050405020304" pitchFamily="18" charset="0"/>
                <a:cs typeface="Times New Roman" panose="02020603050405020304" pitchFamily="18" charset="0"/>
              </a:rPr>
              <a:t> и обрести неземную красоту</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При этом </a:t>
            </a:r>
            <a:r>
              <a:rPr lang="ru-RU" dirty="0" err="1">
                <a:latin typeface="Times New Roman" panose="02020603050405020304" pitchFamily="18" charset="0"/>
                <a:cs typeface="Times New Roman" panose="02020603050405020304" pitchFamily="18" charset="0"/>
              </a:rPr>
              <a:t>мавки</a:t>
            </a:r>
            <a:r>
              <a:rPr lang="ru-RU" dirty="0">
                <a:latin typeface="Times New Roman" panose="02020603050405020304" pitchFamily="18" charset="0"/>
                <a:cs typeface="Times New Roman" panose="02020603050405020304" pitchFamily="18" charset="0"/>
              </a:rPr>
              <a:t> в отличие от водяниц или </a:t>
            </a:r>
            <a:r>
              <a:rPr lang="ru-RU" dirty="0" err="1">
                <a:latin typeface="Times New Roman" panose="02020603050405020304" pitchFamily="18" charset="0"/>
                <a:cs typeface="Times New Roman" panose="02020603050405020304" pitchFamily="18" charset="0"/>
              </a:rPr>
              <a:t>лоскотух</a:t>
            </a:r>
            <a:r>
              <a:rPr lang="ru-RU" dirty="0">
                <a:latin typeface="Times New Roman" panose="02020603050405020304" pitchFamily="18" charset="0"/>
                <a:cs typeface="Times New Roman" panose="02020603050405020304" pitchFamily="18" charset="0"/>
              </a:rPr>
              <a:t> умеют петь, а их голоса столь же красивы как и они сами. По некоторым легендам именно </a:t>
            </a:r>
            <a:r>
              <a:rPr lang="ru-RU" dirty="0" err="1">
                <a:latin typeface="Times New Roman" panose="02020603050405020304" pitchFamily="18" charset="0"/>
                <a:cs typeface="Times New Roman" panose="02020603050405020304" pitchFamily="18" charset="0"/>
              </a:rPr>
              <a:t>мавки</a:t>
            </a:r>
            <a:r>
              <a:rPr lang="ru-RU" dirty="0">
                <a:latin typeface="Times New Roman" panose="02020603050405020304" pitchFamily="18" charset="0"/>
                <a:cs typeface="Times New Roman" panose="02020603050405020304" pitchFamily="18" charset="0"/>
              </a:rPr>
              <a:t>, а не </a:t>
            </a:r>
            <a:r>
              <a:rPr lang="ru-RU" dirty="0" err="1">
                <a:latin typeface="Times New Roman" panose="02020603050405020304" pitchFamily="18" charset="0"/>
                <a:cs typeface="Times New Roman" panose="02020603050405020304" pitchFamily="18" charset="0"/>
              </a:rPr>
              <a:t>лоскотухи</a:t>
            </a:r>
            <a:r>
              <a:rPr lang="ru-RU" dirty="0">
                <a:latin typeface="Times New Roman" panose="02020603050405020304" pitchFamily="18" charset="0"/>
                <a:cs typeface="Times New Roman" panose="02020603050405020304" pitchFamily="18" charset="0"/>
              </a:rPr>
              <a:t> прозрачны со спины.</a:t>
            </a: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0454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17693"/>
            <a:ext cx="4032448" cy="6463308"/>
          </a:xfrm>
          <a:prstGeom prst="rect">
            <a:avLst/>
          </a:prstGeom>
        </p:spPr>
        <p:txBody>
          <a:bodyPr wrap="square">
            <a:spAutoFit/>
          </a:bodyPr>
          <a:lstStyle/>
          <a:p>
            <a:pPr algn="just"/>
            <a:r>
              <a:rPr lang="ru-RU" b="1" i="1" dirty="0">
                <a:latin typeface="Times New Roman" panose="02020603050405020304" pitchFamily="18" charset="0"/>
                <a:cs typeface="Times New Roman" panose="02020603050405020304" pitchFamily="18" charset="0"/>
              </a:rPr>
              <a:t>Лобасты</a:t>
            </a:r>
            <a:r>
              <a:rPr lang="ru-RU" dirty="0">
                <a:latin typeface="Times New Roman" panose="02020603050405020304" pitchFamily="18" charset="0"/>
                <a:cs typeface="Times New Roman" panose="02020603050405020304" pitchFamily="18" charset="0"/>
              </a:rPr>
              <a:t> (или </a:t>
            </a:r>
            <a:r>
              <a:rPr lang="ru-RU" dirty="0" err="1">
                <a:latin typeface="Times New Roman" panose="02020603050405020304" pitchFamily="18" charset="0"/>
                <a:cs typeface="Times New Roman" panose="02020603050405020304" pitchFamily="18" charset="0"/>
              </a:rPr>
              <a:t>албасты</a:t>
            </a:r>
            <a:r>
              <a:rPr lang="ru-RU" dirty="0">
                <a:latin typeface="Times New Roman" panose="02020603050405020304" pitchFamily="18" charset="0"/>
                <a:cs typeface="Times New Roman" panose="02020603050405020304" pitchFamily="18" charset="0"/>
              </a:rPr>
              <a:t>) – наиболее опасный вид русалок. Очевидно, ими становятся самые старые и самые опытные </a:t>
            </a:r>
            <a:r>
              <a:rPr lang="ru-RU" dirty="0" err="1">
                <a:latin typeface="Times New Roman" panose="02020603050405020304" pitchFamily="18" charset="0"/>
                <a:cs typeface="Times New Roman" panose="02020603050405020304" pitchFamily="18" charset="0"/>
              </a:rPr>
              <a:t>лоскотухи</a:t>
            </a:r>
            <a:r>
              <a:rPr lang="ru-RU" dirty="0">
                <a:latin typeface="Times New Roman" panose="02020603050405020304" pitchFamily="18" charset="0"/>
                <a:cs typeface="Times New Roman" panose="02020603050405020304" pitchFamily="18" charset="0"/>
              </a:rPr>
              <a:t> или </a:t>
            </a:r>
            <a:r>
              <a:rPr lang="ru-RU" dirty="0" err="1">
                <a:latin typeface="Times New Roman" panose="02020603050405020304" pitchFamily="18" charset="0"/>
                <a:cs typeface="Times New Roman" panose="02020603050405020304" pitchFamily="18" charset="0"/>
              </a:rPr>
              <a:t>мавки</a:t>
            </a:r>
            <a:r>
              <a:rPr lang="ru-RU" dirty="0">
                <a:latin typeface="Times New Roman" panose="02020603050405020304" pitchFamily="18" charset="0"/>
                <a:cs typeface="Times New Roman" panose="02020603050405020304" pitchFamily="18" charset="0"/>
              </a:rPr>
              <a:t>, продавшие свою душу </a:t>
            </a:r>
            <a:r>
              <a:rPr lang="ru-RU" dirty="0" err="1">
                <a:latin typeface="Times New Roman" panose="02020603050405020304" pitchFamily="18" charset="0"/>
                <a:cs typeface="Times New Roman" panose="02020603050405020304" pitchFamily="18" charset="0"/>
              </a:rPr>
              <a:t>Чернобогу</a:t>
            </a:r>
            <a:r>
              <a:rPr lang="ru-RU" dirty="0">
                <a:latin typeface="Times New Roman" panose="02020603050405020304" pitchFamily="18" charset="0"/>
                <a:cs typeface="Times New Roman" panose="02020603050405020304" pitchFamily="18" charset="0"/>
              </a:rPr>
              <a:t>. Лобасты живут в камышах или других прибрежных зарослях. В отличие от остальных видов русалок лобасты явно принадлежат к нежити, они не призраки, но и не абсолютные мертвецы. Выглядят лобасты как чудовищные (иногда змееподобные) создания, отдельными частями тела походящие на земных женщин. Лобасты крайне агрессивны и могут в одиночку нападать на целые группы людей. Они нечеловечески сильны, с ними нельзя договориться и на них не действуют ни чеснок, ни полынь, ни серебро. От этого типа русалок можно либо убежать (к счастью, они не слишком быстро перемещаются), либо убить их, пронзив сердце, </a:t>
            </a:r>
            <a:r>
              <a:rPr lang="ru-RU" dirty="0" smtClean="0">
                <a:latin typeface="Times New Roman" panose="02020603050405020304" pitchFamily="18" charset="0"/>
                <a:cs typeface="Times New Roman" panose="02020603050405020304" pitchFamily="18" charset="0"/>
              </a:rPr>
              <a:t>отрубив</a:t>
            </a:r>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716016" y="117693"/>
            <a:ext cx="4032448" cy="618630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голову, расчленив тело и кремировав его. Сражаться с </a:t>
            </a:r>
            <a:r>
              <a:rPr lang="ru-RU" dirty="0" err="1">
                <a:latin typeface="Times New Roman" panose="02020603050405020304" pitchFamily="18" charset="0"/>
                <a:cs typeface="Times New Roman" panose="02020603050405020304" pitchFamily="18" charset="0"/>
              </a:rPr>
              <a:t>лобастами</a:t>
            </a:r>
            <a:r>
              <a:rPr lang="ru-RU" dirty="0">
                <a:latin typeface="Times New Roman" panose="02020603050405020304" pitchFamily="18" charset="0"/>
                <a:cs typeface="Times New Roman" panose="02020603050405020304" pitchFamily="18" charset="0"/>
              </a:rPr>
              <a:t> можно как серебряным, так и железным оружием</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Таким образом, существует четыре основных типа русалок. При этом в некоторых легендах черты одного типа вполне могут приписываться другому и зачастую сложно определить о каких именно русалках идет речь. Их общая черта – явная принадлежность к женскому полу (видимо, ввиду происхождения) и негативное (по большей части) отношение к живым людям. Жизнь русалок представляет собой серое монотонное и безрадостное существование, видимо именно поэтому ими становятся девушки, чьи души при жизни не знали счастья. То есть русалка – это далеко не то создание, с которым человеку стоило бы встречаться.</a:t>
            </a: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04548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744679" y="188640"/>
            <a:ext cx="4003785" cy="618630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Нужно сказать, что существует несколько легенд, в которых упоминается некий магически артефакт – хвост русалки. Очевидно, хвост русалки может выступать в роли ингредиента для колдовского зелья, либо же сам по себе является неким предметом, наделенным удивительной способностью на время приоткрывать завесу между миром живых (Явь) и миром мертвых (Правь</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Некоторые исследователи склонны заблуждаться на счет существования </a:t>
            </a:r>
            <a:r>
              <a:rPr lang="ru-RU" dirty="0" err="1">
                <a:latin typeface="Times New Roman" panose="02020603050405020304" pitchFamily="18" charset="0"/>
                <a:cs typeface="Times New Roman" panose="02020603050405020304" pitchFamily="18" charset="0"/>
              </a:rPr>
              <a:t>русалов</a:t>
            </a:r>
            <a:r>
              <a:rPr lang="ru-RU" dirty="0">
                <a:latin typeface="Times New Roman" panose="02020603050405020304" pitchFamily="18" charset="0"/>
                <a:cs typeface="Times New Roman" panose="02020603050405020304" pitchFamily="18" charset="0"/>
              </a:rPr>
              <a:t> – русалок мужчин. Однако такой вид стихийного духа как </a:t>
            </a:r>
            <a:r>
              <a:rPr lang="ru-RU" dirty="0" err="1">
                <a:latin typeface="Times New Roman" panose="02020603050405020304" pitchFamily="18" charset="0"/>
                <a:cs typeface="Times New Roman" panose="02020603050405020304" pitchFamily="18" charset="0"/>
              </a:rPr>
              <a:t>русал</a:t>
            </a:r>
            <a:r>
              <a:rPr lang="ru-RU" dirty="0">
                <a:latin typeface="Times New Roman" panose="02020603050405020304" pitchFamily="18" charset="0"/>
                <a:cs typeface="Times New Roman" panose="02020603050405020304" pitchFamily="18" charset="0"/>
              </a:rPr>
              <a:t> в славянском фольклоре не упоминается и не существует ни одного источника, который мог бы это подтвердить. Зато наши предки верили в тритонов – прислужников Водяного с явно мужским обликом.</a:t>
            </a:r>
          </a:p>
          <a:p>
            <a:pPr algn="just"/>
            <a:endParaRPr lang="ru-RU" dirty="0">
              <a:latin typeface="Times New Roman" panose="02020603050405020304" pitchFamily="18" charset="0"/>
              <a:cs typeface="Times New Roman" panose="02020603050405020304" pitchFamily="18" charset="0"/>
            </a:endParaRPr>
          </a:p>
        </p:txBody>
      </p:sp>
      <p:pic>
        <p:nvPicPr>
          <p:cNvPr id="4" name="Рисунок 3" descr="http://radogost.ru/images/rusalka4.jpg"/>
          <p:cNvPicPr/>
          <p:nvPr/>
        </p:nvPicPr>
        <p:blipFill>
          <a:blip r:embed="rId3">
            <a:extLst>
              <a:ext uri="{28A0092B-C50C-407E-A947-70E740481C1C}">
                <a14:useLocalDpi xmlns:a14="http://schemas.microsoft.com/office/drawing/2010/main" val="0"/>
              </a:ext>
            </a:extLst>
          </a:blip>
          <a:srcRect/>
          <a:stretch>
            <a:fillRect/>
          </a:stretch>
        </p:blipFill>
        <p:spPr bwMode="auto">
          <a:xfrm>
            <a:off x="899592" y="188640"/>
            <a:ext cx="3329940" cy="26739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http://radogost.ru/images/rusalka2.jpg"/>
          <p:cNvPicPr/>
          <p:nvPr/>
        </p:nvPicPr>
        <p:blipFill>
          <a:blip r:embed="rId4">
            <a:extLst>
              <a:ext uri="{28A0092B-C50C-407E-A947-70E740481C1C}">
                <a14:useLocalDpi xmlns:a14="http://schemas.microsoft.com/office/drawing/2010/main" val="0"/>
              </a:ext>
            </a:extLst>
          </a:blip>
          <a:srcRect/>
          <a:stretch>
            <a:fillRect/>
          </a:stretch>
        </p:blipFill>
        <p:spPr bwMode="auto">
          <a:xfrm>
            <a:off x="945337" y="3327961"/>
            <a:ext cx="3312795" cy="26739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17751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42978"/>
            <a:ext cx="9505056" cy="7416823"/>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descr="http://radogost.ru/images/vodyanoy2_b.jpg"/>
          <p:cNvPicPr/>
          <p:nvPr/>
        </p:nvPicPr>
        <p:blipFill>
          <a:blip r:embed="rId3">
            <a:extLst>
              <a:ext uri="{28A0092B-C50C-407E-A947-70E740481C1C}">
                <a14:useLocalDpi xmlns:a14="http://schemas.microsoft.com/office/drawing/2010/main" val="0"/>
              </a:ext>
            </a:extLst>
          </a:blip>
          <a:srcRect/>
          <a:stretch>
            <a:fillRect/>
          </a:stretch>
        </p:blipFill>
        <p:spPr bwMode="auto">
          <a:xfrm>
            <a:off x="957924" y="946447"/>
            <a:ext cx="3274965" cy="24465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Прямоугольник 2"/>
          <p:cNvSpPr/>
          <p:nvPr/>
        </p:nvSpPr>
        <p:spPr>
          <a:xfrm>
            <a:off x="755576" y="4399796"/>
            <a:ext cx="3456384" cy="707886"/>
          </a:xfrm>
          <a:prstGeom prst="rect">
            <a:avLst/>
          </a:prstGeom>
          <a:noFill/>
        </p:spPr>
        <p:txBody>
          <a:bodyPr wrap="square" lIns="91440" tIns="45720" rIns="91440" bIns="45720">
            <a:spAutoFit/>
          </a:bodyPr>
          <a:lstStyle/>
          <a:p>
            <a:pPr algn="ctr"/>
            <a:r>
              <a:rPr lang="ru-RU"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ВОДЯНОЙ</a:t>
            </a:r>
            <a:endParaRPr lang="ru-RU"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Прямоугольник 4"/>
          <p:cNvSpPr/>
          <p:nvPr/>
        </p:nvSpPr>
        <p:spPr>
          <a:xfrm>
            <a:off x="4752528" y="188640"/>
            <a:ext cx="4067944" cy="6186309"/>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Водяной</a:t>
            </a:r>
            <a:r>
              <a:rPr lang="ru-RU" dirty="0">
                <a:latin typeface="Times New Roman" panose="02020603050405020304" pitchFamily="18" charset="0"/>
                <a:cs typeface="Times New Roman" panose="02020603050405020304" pitchFamily="18" charset="0"/>
              </a:rPr>
              <a:t> (Водяник, </a:t>
            </a:r>
            <a:r>
              <a:rPr lang="ru-RU" dirty="0" err="1">
                <a:latin typeface="Times New Roman" panose="02020603050405020304" pitchFamily="18" charset="0"/>
                <a:cs typeface="Times New Roman" panose="02020603050405020304" pitchFamily="18" charset="0"/>
              </a:rPr>
              <a:t>Водовик</a:t>
            </a:r>
            <a:r>
              <a:rPr lang="ru-RU" dirty="0">
                <a:latin typeface="Times New Roman" panose="02020603050405020304" pitchFamily="18" charset="0"/>
                <a:cs typeface="Times New Roman" panose="02020603050405020304" pitchFamily="18" charset="0"/>
              </a:rPr>
              <a:t>) – персонаж древнеславянской мифологии, владыка водоемов и повелитель водной стихии. Водяной также как и другие высшие стихийные духи (Леший, Домовой) персонаж не единичный. Наши предки полагали, что у каждого водоема, будь то река, озеро или ручей, есть собственный хранитель, или Водяной, который выполняет чисто административную функцию – следит за балансом и гармоничностью вверенной ему экосистемы. Однако в экстренных ситуациях Водяной может выполнять роль руководителя силовых структур водоема, то есть, например, при попытке захвата лесного озера темными силами (заболачивание), Водяной собирает вокруг себя русалок и прочих водных духов и ведет их в битву. </a:t>
            </a:r>
          </a:p>
        </p:txBody>
      </p:sp>
    </p:spTree>
    <p:extLst>
      <p:ext uri="{BB962C8B-B14F-4D97-AF65-F5344CB8AC3E}">
        <p14:creationId xmlns:p14="http://schemas.microsoft.com/office/powerpoint/2010/main" val="3717751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88640"/>
            <a:ext cx="4104456" cy="6186309"/>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Одни </a:t>
            </a:r>
            <a:r>
              <a:rPr lang="ru-RU" dirty="0">
                <a:latin typeface="Times New Roman" panose="02020603050405020304" pitchFamily="18" charset="0"/>
                <a:cs typeface="Times New Roman" panose="02020603050405020304" pitchFamily="18" charset="0"/>
              </a:rPr>
              <a:t>источники говорят, что домовым мог стать кто-то из умерших членов семьи. Другие легенды утверждают, что домовой – это не просто член семьи, но </a:t>
            </a:r>
            <a:r>
              <a:rPr lang="ru-RU" dirty="0" err="1">
                <a:latin typeface="Times New Roman" panose="02020603050405020304" pitchFamily="18" charset="0"/>
                <a:cs typeface="Times New Roman" panose="02020603050405020304" pitchFamily="18" charset="0"/>
              </a:rPr>
              <a:t>первопредок</a:t>
            </a:r>
            <a:r>
              <a:rPr lang="ru-RU" dirty="0">
                <a:latin typeface="Times New Roman" panose="02020603050405020304" pitchFamily="18" charset="0"/>
                <a:cs typeface="Times New Roman" panose="02020603050405020304" pitchFamily="18" charset="0"/>
              </a:rPr>
              <a:t> рода. А некоторые поверья упоминают о домовом, как о самостоятельном духе, не имеющем к человеческой конституции никакого отношения.</a:t>
            </a:r>
          </a:p>
          <a:p>
            <a:pPr algn="just"/>
            <a:r>
              <a:rPr lang="ru-RU" dirty="0">
                <a:latin typeface="Times New Roman" panose="02020603050405020304" pitchFamily="18" charset="0"/>
                <a:cs typeface="Times New Roman" panose="02020603050405020304" pitchFamily="18" charset="0"/>
              </a:rPr>
              <a:t>Домовой мог выть или издавать шорохи всякие неясные звуки, если чувствовал какую-либо внешнюю опасность или смерть члена семьи. В особенно исключительных обстоятельствах он мог даже показаться человеку на глаза, но всего на мгновение. Славяне подобные знаки всегда истолковывали как предупреждения</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Где жил домовой сказать сложно. В некоторых текстах говорится, что любимое место обитания домового – за печкой или на печи. </a:t>
            </a:r>
          </a:p>
        </p:txBody>
      </p:sp>
      <p:sp>
        <p:nvSpPr>
          <p:cNvPr id="4" name="Прямоугольник 3"/>
          <p:cNvSpPr/>
          <p:nvPr/>
        </p:nvSpPr>
        <p:spPr>
          <a:xfrm>
            <a:off x="4743966" y="188640"/>
            <a:ext cx="4076506" cy="4247317"/>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Другие легенды утверждают, что домовой любит находиться поближе к животным, особенно к лошадям</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Поэтому искать его нужно в конюшне или в хлеву. Однако недолюбливает домовой кошек, часто гоняет их по дому, но зла им не делает. Именно поэтому если кошка долго смотрела в одну точку, наши предки считали, что она видит домового. Быть может страж дома и не любил это животное именно за то, что оно могло ввиду особенностей своего мировосприятия свободно наблюдать за ним, когда для других существ он оставался невидим</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6" name="Рисунок 5" descr="http://radogost.ru/images/domovoy2.jpg"/>
          <p:cNvPicPr/>
          <p:nvPr/>
        </p:nvPicPr>
        <p:blipFill>
          <a:blip r:embed="rId3">
            <a:extLst>
              <a:ext uri="{28A0092B-C50C-407E-A947-70E740481C1C}">
                <a14:useLocalDpi xmlns:a14="http://schemas.microsoft.com/office/drawing/2010/main" val="0"/>
              </a:ext>
            </a:extLst>
          </a:blip>
          <a:srcRect/>
          <a:stretch>
            <a:fillRect/>
          </a:stretch>
        </p:blipFill>
        <p:spPr bwMode="auto">
          <a:xfrm>
            <a:off x="6040110" y="4361738"/>
            <a:ext cx="1484218" cy="2013212"/>
          </a:xfrm>
          <a:prstGeom prst="rect">
            <a:avLst/>
          </a:prstGeom>
          <a:ln>
            <a:noFill/>
          </a:ln>
          <a:effectLst>
            <a:softEdge rad="112500"/>
          </a:effectLst>
        </p:spPr>
      </p:pic>
    </p:spTree>
    <p:extLst>
      <p:ext uri="{BB962C8B-B14F-4D97-AF65-F5344CB8AC3E}">
        <p14:creationId xmlns:p14="http://schemas.microsoft.com/office/powerpoint/2010/main" val="30358433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126224"/>
            <a:ext cx="3888432" cy="6740307"/>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В болотах Водяной не живет, поэтому болота наши предки считали крайне негативными местами</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Водяной обычно воспринимался как положительный персонаж, который не любит ссор, конфликтов и вообще суеты. Это размеренный и мудрый хранитель вод, обладающий абсолютно неограниченной властью над всеми растениями, животными и прочими существами, живущими в его озере или реке. У Водяного иногда просили совета, так как считалось, что Водяные обладают великим знанием о самых таинственных законах мироздания, не доступных другим существам. И </a:t>
            </a:r>
            <a:r>
              <a:rPr lang="ru-RU" dirty="0" smtClean="0">
                <a:latin typeface="Times New Roman" panose="02020603050405020304" pitchFamily="18" charset="0"/>
                <a:cs typeface="Times New Roman" panose="02020603050405020304" pitchFamily="18" charset="0"/>
              </a:rPr>
              <a:t>это </a:t>
            </a:r>
            <a:r>
              <a:rPr lang="ru-RU" dirty="0">
                <a:latin typeface="Times New Roman" panose="02020603050405020304" pitchFamily="18" charset="0"/>
                <a:cs typeface="Times New Roman" panose="02020603050405020304" pitchFamily="18" charset="0"/>
              </a:rPr>
              <a:t>логично, ведь вода – это стихия, которая может как дарить жизнь, так и забирать ее. </a:t>
            </a:r>
            <a:endParaRPr lang="ru-RU" dirty="0" smtClean="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Водяного уважали и почитали, ему приносили не жертвы, но гостинцы – хлеб и другую пищу, выращенную на земле.</a:t>
            </a:r>
            <a:endParaRPr lang="ru-RU" dirty="0" smtClean="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738673" y="126224"/>
            <a:ext cx="4009791" cy="6740307"/>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Считалось</a:t>
            </a:r>
            <a:r>
              <a:rPr lang="ru-RU" dirty="0">
                <a:latin typeface="Times New Roman" panose="02020603050405020304" pitchFamily="18" charset="0"/>
                <a:cs typeface="Times New Roman" panose="02020603050405020304" pitchFamily="18" charset="0"/>
              </a:rPr>
              <a:t>, что Водяной очень любил еду, не связанную с его родной стихией. Но любимым его созданием был гусь. А еще рыбаки должны были непременно делиться с Водяным первой пойманной рыбой. Вообще к человеку, который уважительно относился к природе, не засорял озера и реки, при необходимости очищал их от сорняков, Водяной относился крайне благосклонно. Таким людям владыка вод мог делать подарки – невзначай оставлять на берегу жемчужины, драгоценные камни или даже искусственные драгоценности, созданные человеческой рукой. Считалось, что в подводном Дворце Водяного есть огромные сокровищницы, наполненные не только драгоценностями, но и могучими артефактами древности. Образ Водяного в этом отношении вновь приближается к образу некоего мудреца, хранителя тайных знаний.</a:t>
            </a:r>
          </a:p>
        </p:txBody>
      </p:sp>
    </p:spTree>
    <p:extLst>
      <p:ext uri="{BB962C8B-B14F-4D97-AF65-F5344CB8AC3E}">
        <p14:creationId xmlns:p14="http://schemas.microsoft.com/office/powerpoint/2010/main" val="37177518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16632"/>
            <a:ext cx="3888432" cy="6463308"/>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Водяному подчинялись все водные создания, включая русалок. Сложно сказать, как Водяной относился к водным порождениям Нави – </a:t>
            </a:r>
            <a:r>
              <a:rPr lang="ru-RU" dirty="0" err="1">
                <a:latin typeface="Times New Roman" panose="02020603050405020304" pitchFamily="18" charset="0"/>
                <a:cs typeface="Times New Roman" panose="02020603050405020304" pitchFamily="18" charset="0"/>
              </a:rPr>
              <a:t>лоскотухам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лобастам</a:t>
            </a:r>
            <a:r>
              <a:rPr lang="ru-RU" dirty="0">
                <a:latin typeface="Times New Roman" panose="02020603050405020304" pitchFamily="18" charset="0"/>
                <a:cs typeface="Times New Roman" panose="02020603050405020304" pitchFamily="18" charset="0"/>
              </a:rPr>
              <a:t> и </a:t>
            </a:r>
            <a:r>
              <a:rPr lang="ru-RU" u="sng" dirty="0" err="1">
                <a:latin typeface="Times New Roman" panose="02020603050405020304" pitchFamily="18" charset="0"/>
                <a:cs typeface="Times New Roman" panose="02020603050405020304" pitchFamily="18" charset="0"/>
                <a:hlinkClick r:id="rId3"/>
              </a:rPr>
              <a:t>мавкам</a:t>
            </a:r>
            <a:r>
              <a:rPr lang="ru-RU" dirty="0">
                <a:latin typeface="Times New Roman" panose="02020603050405020304" pitchFamily="18" charset="0"/>
                <a:cs typeface="Times New Roman" panose="02020603050405020304" pitchFamily="18" charset="0"/>
              </a:rPr>
              <a:t>. Вероятнее всего, эти создания боялись Водяного, так он все же был светлым созданием. Вместе с тем власти над ними Водяной явно не имел. Также сложно сказать, как Водяной относился к </a:t>
            </a:r>
            <a:r>
              <a:rPr lang="ru-RU" dirty="0" err="1">
                <a:latin typeface="Times New Roman" panose="02020603050405020304" pitchFamily="18" charset="0"/>
                <a:cs typeface="Times New Roman" panose="02020603050405020304" pitchFamily="18" charset="0"/>
              </a:rPr>
              <a:t>Утопцам</a:t>
            </a:r>
            <a:r>
              <a:rPr lang="ru-RU" dirty="0">
                <a:latin typeface="Times New Roman" panose="02020603050405020304" pitchFamily="18" charset="0"/>
                <a:cs typeface="Times New Roman" panose="02020603050405020304" pitchFamily="18" charset="0"/>
              </a:rPr>
              <a:t> и Плавунам.</a:t>
            </a:r>
          </a:p>
          <a:p>
            <a:pPr algn="just"/>
            <a:r>
              <a:rPr lang="ru-RU" dirty="0">
                <a:latin typeface="Times New Roman" panose="02020603050405020304" pitchFamily="18" charset="0"/>
                <a:cs typeface="Times New Roman" panose="02020603050405020304" pitchFamily="18" charset="0"/>
              </a:rPr>
              <a:t>Нашим предкам Водяной представлялся в образе могучего (а иногда наоборот – обрюзгшего) старика в одежде из водорослей и с бородой и усами из тины. У Водяного был посох, перевитый все теми же водорослями и морской конь, представлявший собой огромного сома. Возможно, именно поэтому в средневековье сома называли чертовой лошадью. </a:t>
            </a:r>
          </a:p>
        </p:txBody>
      </p:sp>
      <p:sp>
        <p:nvSpPr>
          <p:cNvPr id="4" name="Прямоугольник 3"/>
          <p:cNvSpPr/>
          <p:nvPr/>
        </p:nvSpPr>
        <p:spPr>
          <a:xfrm>
            <a:off x="4716016" y="116632"/>
            <a:ext cx="3960440" cy="5909310"/>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В некоторых легендах Водяной пучеглаз, имеет рыбий хвост и перепонки между пальцев рук и ног</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Водяной мог обернуться рыбой, а иногда даже человеком. Считалось, что рыбак иногда может встретить Водяного в облике человека, но владыку всегда можно было определить по одному неизменному признаку – с его левой ягодицы всегда капала вода</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Но Водяной не всегда был добр и милостив к людям. Неуважительное отношение к природе или к нему лично вполне могло разгневать хранителя водоема и тогда он принимался жестоко напоминать людям о справедливости. </a:t>
            </a:r>
          </a:p>
          <a:p>
            <a:pPr algn="just"/>
            <a:r>
              <a:rPr lang="ru-RU" dirty="0">
                <a:latin typeface="Times New Roman" panose="02020603050405020304" pitchFamily="18" charset="0"/>
                <a:cs typeface="Times New Roman" panose="02020603050405020304" pitchFamily="18" charset="0"/>
              </a:rPr>
              <a:t>Водяной ломал мельницы, обрушивал мосты и плотины, затапливал прибрежные поселки. </a:t>
            </a:r>
          </a:p>
        </p:txBody>
      </p:sp>
    </p:spTree>
    <p:extLst>
      <p:ext uri="{BB962C8B-B14F-4D97-AF65-F5344CB8AC3E}">
        <p14:creationId xmlns:p14="http://schemas.microsoft.com/office/powerpoint/2010/main" val="37177518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116632"/>
            <a:ext cx="3888432" cy="6740307"/>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И хотя разгневанный владыка вод старался избегать людских жертв, так как по природе своей был гуманистом, тем не менее, порой случались и трагические исходы</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Иногда Водяной мог и пошалить. Пощекотать за ногу или громко хлопнуть по воде рядом с плывущим человеком. Кстати, хлопки по воде Водяной любил особо. Он часто делал это в ясные лунные ночи, привлекая внимание случайных путешественников. Однако там, где играл Водяной никакой нежити явно быть не могло, так что это считалось хорошим знаком.</a:t>
            </a:r>
          </a:p>
          <a:p>
            <a:pPr algn="just"/>
            <a:r>
              <a:rPr lang="ru-RU" dirty="0">
                <a:latin typeface="Times New Roman" panose="02020603050405020304" pitchFamily="18" charset="0"/>
                <a:cs typeface="Times New Roman" panose="02020603050405020304" pitchFamily="18" charset="0"/>
              </a:rPr>
              <a:t>У западных славян Водяной назывался </a:t>
            </a:r>
            <a:r>
              <a:rPr lang="ru-RU" dirty="0" err="1">
                <a:latin typeface="Times New Roman" panose="02020603050405020304" pitchFamily="18" charset="0"/>
                <a:cs typeface="Times New Roman" panose="02020603050405020304" pitchFamily="18" charset="0"/>
              </a:rPr>
              <a:t>Езернимом</a:t>
            </a:r>
            <a:r>
              <a:rPr lang="ru-RU" dirty="0">
                <a:latin typeface="Times New Roman" panose="02020603050405020304" pitchFamily="18" charset="0"/>
                <a:cs typeface="Times New Roman" panose="02020603050405020304" pitchFamily="18" charset="0"/>
              </a:rPr>
              <a:t> и представлял собой однозначно отрицательного персонажа. У славян восточных, как уже было сказано выше, Водяной являлся аллегорией мудрости, таинственности и спокойствия. </a:t>
            </a:r>
          </a:p>
          <a:p>
            <a:pPr algn="just"/>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752528" y="116632"/>
            <a:ext cx="3995936" cy="120032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Хотя, как и любое светлое создание Водяной отчасти являлся воином и при необходимости мог встать на защиту родных мест.</a:t>
            </a:r>
            <a:endParaRPr lang="ru-RU" dirty="0"/>
          </a:p>
        </p:txBody>
      </p:sp>
      <p:pic>
        <p:nvPicPr>
          <p:cNvPr id="5" name="Рисунок 4" descr="http://radogost.ru/images/vodyanoy1.jpg"/>
          <p:cNvPicPr/>
          <p:nvPr/>
        </p:nvPicPr>
        <p:blipFill>
          <a:blip r:embed="rId3">
            <a:extLst>
              <a:ext uri="{28A0092B-C50C-407E-A947-70E740481C1C}">
                <a14:useLocalDpi xmlns:a14="http://schemas.microsoft.com/office/drawing/2010/main" val="0"/>
              </a:ext>
            </a:extLst>
          </a:blip>
          <a:srcRect/>
          <a:stretch>
            <a:fillRect/>
          </a:stretch>
        </p:blipFill>
        <p:spPr bwMode="auto">
          <a:xfrm>
            <a:off x="4876576" y="1357797"/>
            <a:ext cx="1909300" cy="2546272"/>
          </a:xfrm>
          <a:prstGeom prst="rect">
            <a:avLst/>
          </a:prstGeom>
          <a:ln>
            <a:noFill/>
          </a:ln>
          <a:effectLst>
            <a:softEdge rad="112500"/>
          </a:effectLst>
        </p:spPr>
      </p:pic>
      <p:pic>
        <p:nvPicPr>
          <p:cNvPr id="6" name="Рисунок 5" descr="http://radogost.ru/images/vodyanoy2.jpg"/>
          <p:cNvPicPr/>
          <p:nvPr/>
        </p:nvPicPr>
        <p:blipFill>
          <a:blip r:embed="rId4">
            <a:extLst>
              <a:ext uri="{28A0092B-C50C-407E-A947-70E740481C1C}">
                <a14:useLocalDpi xmlns:a14="http://schemas.microsoft.com/office/drawing/2010/main" val="0"/>
              </a:ext>
            </a:extLst>
          </a:blip>
          <a:srcRect/>
          <a:stretch>
            <a:fillRect/>
          </a:stretch>
        </p:blipFill>
        <p:spPr bwMode="auto">
          <a:xfrm flipH="1">
            <a:off x="6651446" y="3390386"/>
            <a:ext cx="2097018" cy="3083991"/>
          </a:xfrm>
          <a:prstGeom prst="rect">
            <a:avLst/>
          </a:prstGeom>
          <a:ln>
            <a:noFill/>
          </a:ln>
          <a:effectLst>
            <a:softEdge rad="112500"/>
          </a:effectLst>
        </p:spPr>
      </p:pic>
    </p:spTree>
    <p:extLst>
      <p:ext uri="{BB962C8B-B14F-4D97-AF65-F5344CB8AC3E}">
        <p14:creationId xmlns:p14="http://schemas.microsoft.com/office/powerpoint/2010/main" val="37177518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descr="http://radogost.ru/images/gorinich_b.jpg"/>
          <p:cNvPicPr/>
          <p:nvPr/>
        </p:nvPicPr>
        <p:blipFill>
          <a:blip r:embed="rId3">
            <a:extLst>
              <a:ext uri="{28A0092B-C50C-407E-A947-70E740481C1C}">
                <a14:useLocalDpi xmlns:a14="http://schemas.microsoft.com/office/drawing/2010/main" val="0"/>
              </a:ext>
            </a:extLst>
          </a:blip>
          <a:srcRect/>
          <a:stretch>
            <a:fillRect/>
          </a:stretch>
        </p:blipFill>
        <p:spPr bwMode="auto">
          <a:xfrm>
            <a:off x="1027470" y="1052736"/>
            <a:ext cx="2912596" cy="2520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Прямоугольник 2"/>
          <p:cNvSpPr/>
          <p:nvPr/>
        </p:nvSpPr>
        <p:spPr>
          <a:xfrm>
            <a:off x="755576" y="4077072"/>
            <a:ext cx="3456384" cy="1938992"/>
          </a:xfrm>
          <a:prstGeom prst="rect">
            <a:avLst/>
          </a:prstGeom>
          <a:noFill/>
        </p:spPr>
        <p:txBody>
          <a:bodyPr wrap="square" lIns="91440" tIns="45720" rIns="91440" bIns="45720">
            <a:spAutoFit/>
          </a:bodyPr>
          <a:lstStyle/>
          <a:p>
            <a:pPr algn="ctr"/>
            <a:r>
              <a:rPr lang="ru-RU"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ГОРЫН</a:t>
            </a:r>
          </a:p>
          <a:p>
            <a:pPr algn="ctr"/>
            <a:r>
              <a:rPr lang="ru-RU"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(ЗМЕЙ ГОРЫНЫЧ)</a:t>
            </a:r>
            <a:endParaRPr lang="ru-RU"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Прямоугольник 4"/>
          <p:cNvSpPr/>
          <p:nvPr/>
        </p:nvSpPr>
        <p:spPr>
          <a:xfrm>
            <a:off x="4752528" y="156696"/>
            <a:ext cx="3923928" cy="6186309"/>
          </a:xfrm>
          <a:prstGeom prst="rect">
            <a:avLst/>
          </a:prstGeom>
        </p:spPr>
        <p:txBody>
          <a:bodyPr wrap="square">
            <a:spAutoFit/>
          </a:bodyPr>
          <a:lstStyle/>
          <a:p>
            <a:pPr algn="just"/>
            <a:r>
              <a:rPr lang="ru-RU" b="1" dirty="0" err="1">
                <a:latin typeface="Times New Roman" panose="02020603050405020304" pitchFamily="18" charset="0"/>
                <a:cs typeface="Times New Roman" panose="02020603050405020304" pitchFamily="18" charset="0"/>
              </a:rPr>
              <a:t>Горын</a:t>
            </a:r>
            <a:r>
              <a:rPr lang="ru-RU" dirty="0">
                <a:latin typeface="Times New Roman" panose="02020603050405020304" pitchFamily="18" charset="0"/>
                <a:cs typeface="Times New Roman" panose="02020603050405020304" pitchFamily="18" charset="0"/>
              </a:rPr>
              <a:t> (Горыныч, </a:t>
            </a:r>
            <a:r>
              <a:rPr lang="ru-RU" dirty="0" err="1">
                <a:latin typeface="Times New Roman" panose="02020603050405020304" pitchFamily="18" charset="0"/>
                <a:cs typeface="Times New Roman" panose="02020603050405020304" pitchFamily="18" charset="0"/>
              </a:rPr>
              <a:t>Горын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Виевич</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Горын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Змеевич</a:t>
            </a:r>
            <a:r>
              <a:rPr lang="ru-RU" dirty="0">
                <a:latin typeface="Times New Roman" panose="02020603050405020304" pitchFamily="18" charset="0"/>
                <a:cs typeface="Times New Roman" panose="02020603050405020304" pitchFamily="18" charset="0"/>
              </a:rPr>
              <a:t>, наиболее распространенный, но абсолютно неверный вариант Змей Горыныч) – хаотично-отрицательный дракон из мифологии древних славян. Сын Вия, владыки Среднего Подземного Царства. Представляет собой чудовище, настолько могучее, что Мать Сыра Земля не может его носить на себе (очевидна дуалистическая аналогия со Святогором). Именно поэтому </a:t>
            </a:r>
            <a:r>
              <a:rPr lang="ru-RU" dirty="0" err="1">
                <a:latin typeface="Times New Roman" panose="02020603050405020304" pitchFamily="18" charset="0"/>
                <a:cs typeface="Times New Roman" panose="02020603050405020304" pitchFamily="18" charset="0"/>
              </a:rPr>
              <a:t>Горын</a:t>
            </a:r>
            <a:r>
              <a:rPr lang="ru-RU" dirty="0">
                <a:latin typeface="Times New Roman" panose="02020603050405020304" pitchFamily="18" charset="0"/>
                <a:cs typeface="Times New Roman" panose="02020603050405020304" pitchFamily="18" charset="0"/>
              </a:rPr>
              <a:t> живет в горах, отсюда и происходит его имя</a:t>
            </a:r>
            <a:r>
              <a:rPr lang="ru-RU" dirty="0" smtClean="0">
                <a:latin typeface="Times New Roman" panose="02020603050405020304" pitchFamily="18" charset="0"/>
                <a:cs typeface="Times New Roman" panose="02020603050405020304" pitchFamily="18" charset="0"/>
              </a:rPr>
              <a:t>.</a:t>
            </a:r>
          </a:p>
          <a:p>
            <a:pPr algn="just"/>
            <a:r>
              <a:rPr lang="ru-RU" dirty="0" err="1">
                <a:latin typeface="Times New Roman" panose="02020603050405020304" pitchFamily="18" charset="0"/>
                <a:cs typeface="Times New Roman" panose="02020603050405020304" pitchFamily="18" charset="0"/>
              </a:rPr>
              <a:t>Горына</a:t>
            </a:r>
            <a:r>
              <a:rPr lang="ru-RU" dirty="0">
                <a:latin typeface="Times New Roman" panose="02020603050405020304" pitchFamily="18" charset="0"/>
                <a:cs typeface="Times New Roman" panose="02020603050405020304" pitchFamily="18" charset="0"/>
              </a:rPr>
              <a:t> наши предки представляли мощным и чрезвычайно большим змееподобным созданием (драконом) с черной чешуей (реже – зеленой) и огненными глазами. При этом по разным версиям у </a:t>
            </a:r>
            <a:r>
              <a:rPr lang="ru-RU" dirty="0" err="1">
                <a:latin typeface="Times New Roman" panose="02020603050405020304" pitchFamily="18" charset="0"/>
                <a:cs typeface="Times New Roman" panose="02020603050405020304" pitchFamily="18" charset="0"/>
              </a:rPr>
              <a:t>Горына</a:t>
            </a:r>
            <a:r>
              <a:rPr lang="ru-RU" dirty="0">
                <a:latin typeface="Times New Roman" panose="02020603050405020304" pitchFamily="18" charset="0"/>
                <a:cs typeface="Times New Roman" panose="02020603050405020304" pitchFamily="18" charset="0"/>
              </a:rPr>
              <a:t> было либо три, либо семь, либо девять голов.</a:t>
            </a:r>
          </a:p>
        </p:txBody>
      </p:sp>
    </p:spTree>
    <p:extLst>
      <p:ext uri="{BB962C8B-B14F-4D97-AF65-F5344CB8AC3E}">
        <p14:creationId xmlns:p14="http://schemas.microsoft.com/office/powerpoint/2010/main" val="37177518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116632"/>
            <a:ext cx="3816424" cy="5909310"/>
          </a:xfrm>
          <a:prstGeom prst="rect">
            <a:avLst/>
          </a:prstGeom>
        </p:spPr>
        <p:txBody>
          <a:bodyPr wrap="square">
            <a:spAutoFit/>
          </a:bodyPr>
          <a:lstStyle/>
          <a:p>
            <a:pPr algn="just"/>
            <a:r>
              <a:rPr lang="ru-RU" dirty="0" err="1" smtClean="0">
                <a:latin typeface="Times New Roman" panose="02020603050405020304" pitchFamily="18" charset="0"/>
                <a:cs typeface="Times New Roman" panose="02020603050405020304" pitchFamily="18" charset="0"/>
              </a:rPr>
              <a:t>Горын</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(или Змей Горыныч, как мы привыкли его называть) может быть отождествлен с предвечным стражем </a:t>
            </a:r>
            <a:r>
              <a:rPr lang="ru-RU" dirty="0" err="1">
                <a:latin typeface="Times New Roman" panose="02020603050405020304" pitchFamily="18" charset="0"/>
                <a:cs typeface="Times New Roman" panose="02020603050405020304" pitchFamily="18" charset="0"/>
              </a:rPr>
              <a:t>Пекельного</a:t>
            </a:r>
            <a:r>
              <a:rPr lang="ru-RU" dirty="0">
                <a:latin typeface="Times New Roman" panose="02020603050405020304" pitchFamily="18" charset="0"/>
                <a:cs typeface="Times New Roman" panose="02020603050405020304" pitchFamily="18" charset="0"/>
              </a:rPr>
              <a:t> мира. Этот мир наши предки иногда называли небо (</a:t>
            </a:r>
            <a:r>
              <a:rPr lang="ru-RU" dirty="0" err="1">
                <a:latin typeface="Times New Roman" panose="02020603050405020304" pitchFamily="18" charset="0"/>
                <a:cs typeface="Times New Roman" panose="02020603050405020304" pitchFamily="18" charset="0"/>
              </a:rPr>
              <a:t>двурунница</a:t>
            </a:r>
            <a:r>
              <a:rPr lang="ru-RU" dirty="0">
                <a:latin typeface="Times New Roman" panose="02020603050405020304" pitchFamily="18" charset="0"/>
                <a:cs typeface="Times New Roman" panose="02020603050405020304" pitchFamily="18" charset="0"/>
              </a:rPr>
              <a:t>, обозначающая «нет бога</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Так или иначе, но на основе фольклорных источников образ </a:t>
            </a:r>
            <a:r>
              <a:rPr lang="ru-RU" dirty="0" err="1">
                <a:latin typeface="Times New Roman" panose="02020603050405020304" pitchFamily="18" charset="0"/>
                <a:cs typeface="Times New Roman" panose="02020603050405020304" pitchFamily="18" charset="0"/>
              </a:rPr>
              <a:t>Горына</a:t>
            </a:r>
            <a:r>
              <a:rPr lang="ru-RU" dirty="0">
                <a:latin typeface="Times New Roman" panose="02020603050405020304" pitchFamily="18" charset="0"/>
                <a:cs typeface="Times New Roman" panose="02020603050405020304" pitchFamily="18" charset="0"/>
              </a:rPr>
              <a:t> вырисовывается абсолютно отрицательный. Это беспринципный злодей, разоряющий деревни и целые города (как земные, так и небесные). Причем нет ни одно достоверного упоминания о том, что дракон </a:t>
            </a:r>
            <a:r>
              <a:rPr lang="ru-RU" dirty="0" err="1">
                <a:latin typeface="Times New Roman" panose="02020603050405020304" pitchFamily="18" charset="0"/>
                <a:cs typeface="Times New Roman" panose="02020603050405020304" pitchFamily="18" charset="0"/>
              </a:rPr>
              <a:t>Горын</a:t>
            </a:r>
            <a:r>
              <a:rPr lang="ru-RU" dirty="0">
                <a:latin typeface="Times New Roman" panose="02020603050405020304" pitchFamily="18" charset="0"/>
                <a:cs typeface="Times New Roman" panose="02020603050405020304" pitchFamily="18" charset="0"/>
              </a:rPr>
              <a:t> мог плеваться огнем. Хотя </a:t>
            </a:r>
            <a:r>
              <a:rPr lang="ru-RU" dirty="0" smtClean="0">
                <a:latin typeface="Times New Roman" panose="02020603050405020304" pitchFamily="18" charset="0"/>
                <a:cs typeface="Times New Roman" panose="02020603050405020304" pitchFamily="18" charset="0"/>
              </a:rPr>
              <a:t>некоторые предполагают</a:t>
            </a:r>
            <a:r>
              <a:rPr lang="ru-RU" dirty="0">
                <a:latin typeface="Times New Roman" panose="02020603050405020304" pitchFamily="18" charset="0"/>
                <a:cs typeface="Times New Roman" panose="02020603050405020304" pitchFamily="18" charset="0"/>
              </a:rPr>
              <a:t>, что </a:t>
            </a:r>
            <a:r>
              <a:rPr lang="ru-RU" dirty="0" err="1">
                <a:latin typeface="Times New Roman" panose="02020603050405020304" pitchFamily="18" charset="0"/>
                <a:cs typeface="Times New Roman" panose="02020603050405020304" pitchFamily="18" charset="0"/>
              </a:rPr>
              <a:t>Горына</a:t>
            </a:r>
            <a:r>
              <a:rPr lang="ru-RU" dirty="0">
                <a:latin typeface="Times New Roman" panose="02020603050405020304" pitchFamily="18" charset="0"/>
                <a:cs typeface="Times New Roman" panose="02020603050405020304" pitchFamily="18" charset="0"/>
              </a:rPr>
              <a:t> называли именно так оттого, что у него в пасти постоянно что-то горело.</a:t>
            </a:r>
          </a:p>
          <a:p>
            <a:pPr algn="just"/>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752528" y="116632"/>
            <a:ext cx="3923928" cy="6463308"/>
          </a:xfrm>
          <a:prstGeom prst="rect">
            <a:avLst/>
          </a:prstGeom>
        </p:spPr>
        <p:txBody>
          <a:bodyPr wrap="square">
            <a:spAutoFit/>
          </a:bodyPr>
          <a:lstStyle/>
          <a:p>
            <a:pPr algn="just"/>
            <a:r>
              <a:rPr lang="ru-RU" dirty="0" err="1">
                <a:latin typeface="Times New Roman" panose="02020603050405020304" pitchFamily="18" charset="0"/>
                <a:cs typeface="Times New Roman" panose="02020603050405020304" pitchFamily="18" charset="0"/>
              </a:rPr>
              <a:t>Горын</a:t>
            </a:r>
            <a:r>
              <a:rPr lang="ru-RU" dirty="0">
                <a:latin typeface="Times New Roman" panose="02020603050405020304" pitchFamily="18" charset="0"/>
                <a:cs typeface="Times New Roman" panose="02020603050405020304" pitchFamily="18" charset="0"/>
              </a:rPr>
              <a:t> – это аллегория силы и власти, не обремененных мудростью и знанием. Этот персонаж был жаден и горделив до крайности. Он жил в Черных горах, куда стаскивал всю свою добычу – золото и драгоценности. </a:t>
            </a:r>
            <a:endParaRPr lang="ru-RU" dirty="0" smtClean="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Однажды он позарился даже на светлых дев </a:t>
            </a:r>
            <a:r>
              <a:rPr lang="ru-RU" u="sng" dirty="0" err="1">
                <a:latin typeface="Times New Roman" panose="02020603050405020304" pitchFamily="18" charset="0"/>
                <a:cs typeface="Times New Roman" panose="02020603050405020304" pitchFamily="18" charset="0"/>
                <a:hlinkClick r:id="rId3"/>
              </a:rPr>
              <a:t>Даждьбогa</a:t>
            </a:r>
            <a:r>
              <a:rPr lang="ru-RU" dirty="0">
                <a:latin typeface="Times New Roman" panose="02020603050405020304" pitchFamily="18" charset="0"/>
                <a:cs typeface="Times New Roman" panose="02020603050405020304" pitchFamily="18" charset="0"/>
              </a:rPr>
              <a:t>, полубогинь, каждое утро открывающих небесные ворота солнечному диску. </a:t>
            </a:r>
            <a:r>
              <a:rPr lang="ru-RU" dirty="0" err="1">
                <a:latin typeface="Times New Roman" panose="02020603050405020304" pitchFamily="18" charset="0"/>
                <a:cs typeface="Times New Roman" panose="02020603050405020304" pitchFamily="18" charset="0"/>
              </a:rPr>
              <a:t>Даждьбог</a:t>
            </a:r>
            <a:r>
              <a:rPr lang="ru-RU" dirty="0">
                <a:latin typeface="Times New Roman" panose="02020603050405020304" pitchFamily="18" charset="0"/>
                <a:cs typeface="Times New Roman" panose="02020603050405020304" pitchFamily="18" charset="0"/>
              </a:rPr>
              <a:t> бросился в погоню за змеем, спас дев, но чудище убить не успел, оно скрылось в своем логове в Черных горах. Однако вскоре </a:t>
            </a:r>
            <a:r>
              <a:rPr lang="ru-RU" dirty="0" err="1">
                <a:latin typeface="Times New Roman" panose="02020603050405020304" pitchFamily="18" charset="0"/>
                <a:cs typeface="Times New Roman" panose="02020603050405020304" pitchFamily="18" charset="0"/>
              </a:rPr>
              <a:t>Горын</a:t>
            </a:r>
            <a:r>
              <a:rPr lang="ru-RU" dirty="0">
                <a:latin typeface="Times New Roman" panose="02020603050405020304" pitchFamily="18" charset="0"/>
                <a:cs typeface="Times New Roman" panose="02020603050405020304" pitchFamily="18" charset="0"/>
              </a:rPr>
              <a:t> решил повторить попытку, но в этот раз выбрал другую цель – владычиц золотого, серебряного и медного царств, что раскинулись в месте стыка земли и небес. Дракон без труда украл царевен и спрятал в Нижнем Подземном Царстве у </a:t>
            </a:r>
            <a:r>
              <a:rPr lang="ru-RU" u="sng" dirty="0" err="1" smtClean="0">
                <a:latin typeface="Times New Roman" panose="02020603050405020304" pitchFamily="18" charset="0"/>
                <a:cs typeface="Times New Roman" panose="02020603050405020304" pitchFamily="18" charset="0"/>
                <a:hlinkClick r:id="rId4"/>
              </a:rPr>
              <a:t>Кащея</a:t>
            </a:r>
            <a:r>
              <a:rPr lang="ru-RU"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77518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116632"/>
            <a:ext cx="3888432" cy="6463308"/>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Три небесных богатыря Ночка, Зорька и </a:t>
            </a:r>
            <a:r>
              <a:rPr lang="ru-RU" dirty="0" err="1">
                <a:latin typeface="Times New Roman" panose="02020603050405020304" pitchFamily="18" charset="0"/>
                <a:cs typeface="Times New Roman" panose="02020603050405020304" pitchFamily="18" charset="0"/>
              </a:rPr>
              <a:t>Вечорка</a:t>
            </a:r>
            <a:r>
              <a:rPr lang="ru-RU" dirty="0">
                <a:latin typeface="Times New Roman" panose="02020603050405020304" pitchFamily="18" charset="0"/>
                <a:cs typeface="Times New Roman" panose="02020603050405020304" pitchFamily="18" charset="0"/>
              </a:rPr>
              <a:t> пошли на выручку прекрасным девам. В изначальном варианте этой легенды много времени уделено приключениям богатырей (встреча со стариком-временем, </a:t>
            </a:r>
            <a:r>
              <a:rPr lang="ru-RU" dirty="0" err="1">
                <a:latin typeface="Times New Roman" panose="02020603050405020304" pitchFamily="18" charset="0"/>
                <a:cs typeface="Times New Roman" panose="02020603050405020304" pitchFamily="18" charset="0"/>
              </a:rPr>
              <a:t>Индриком</a:t>
            </a:r>
            <a:r>
              <a:rPr lang="ru-RU" dirty="0">
                <a:latin typeface="Times New Roman" panose="02020603050405020304" pitchFamily="18" charset="0"/>
                <a:cs typeface="Times New Roman" panose="02020603050405020304" pitchFamily="18" charset="0"/>
              </a:rPr>
              <a:t>-Зверем и </a:t>
            </a:r>
            <a:r>
              <a:rPr lang="ru-RU" dirty="0" err="1">
                <a:latin typeface="Times New Roman" panose="02020603050405020304" pitchFamily="18" charset="0"/>
                <a:cs typeface="Times New Roman" panose="02020603050405020304" pitchFamily="18" charset="0"/>
              </a:rPr>
              <a:t>тп</a:t>
            </a:r>
            <a:r>
              <a:rPr lang="ru-RU" dirty="0">
                <a:latin typeface="Times New Roman" panose="02020603050405020304" pitchFamily="18" charset="0"/>
                <a:cs typeface="Times New Roman" panose="02020603050405020304" pitchFamily="18" charset="0"/>
              </a:rPr>
              <a:t>), но в данном контексте нас интересует лишь финал: богатыри все-таки вызволяют царевен из плена. А затем вместе с </a:t>
            </a:r>
            <a:r>
              <a:rPr lang="ru-RU" dirty="0" err="1">
                <a:latin typeface="Times New Roman" panose="02020603050405020304" pitchFamily="18" charset="0"/>
                <a:cs typeface="Times New Roman" panose="02020603050405020304" pitchFamily="18" charset="0"/>
              </a:rPr>
              <a:t>Индриком</a:t>
            </a:r>
            <a:r>
              <a:rPr lang="ru-RU" dirty="0">
                <a:latin typeface="Times New Roman" panose="02020603050405020304" pitchFamily="18" charset="0"/>
                <a:cs typeface="Times New Roman" panose="02020603050405020304" pitchFamily="18" charset="0"/>
              </a:rPr>
              <a:t> (Индрой) они выгнали дракона из его логова. </a:t>
            </a:r>
            <a:r>
              <a:rPr lang="ru-RU" dirty="0" err="1">
                <a:latin typeface="Times New Roman" panose="02020603050405020304" pitchFamily="18" charset="0"/>
                <a:cs typeface="Times New Roman" panose="02020603050405020304" pitchFamily="18" charset="0"/>
              </a:rPr>
              <a:t>Горын</a:t>
            </a:r>
            <a:r>
              <a:rPr lang="ru-RU" dirty="0">
                <a:latin typeface="Times New Roman" panose="02020603050405020304" pitchFamily="18" charset="0"/>
                <a:cs typeface="Times New Roman" panose="02020603050405020304" pitchFamily="18" charset="0"/>
              </a:rPr>
              <a:t> взлетел над облаками и сошелся в неистовой битве с </a:t>
            </a:r>
            <a:r>
              <a:rPr lang="ru-RU" dirty="0" err="1">
                <a:latin typeface="Times New Roman" panose="02020603050405020304" pitchFamily="18" charset="0"/>
                <a:cs typeface="Times New Roman" panose="02020603050405020304" pitchFamily="18" charset="0"/>
              </a:rPr>
              <a:t>ирийскими</a:t>
            </a:r>
            <a:r>
              <a:rPr lang="ru-RU" dirty="0">
                <a:latin typeface="Times New Roman" panose="02020603050405020304" pitchFamily="18" charset="0"/>
                <a:cs typeface="Times New Roman" panose="02020603050405020304" pitchFamily="18" charset="0"/>
              </a:rPr>
              <a:t> богами </a:t>
            </a:r>
            <a:r>
              <a:rPr lang="ru-RU" dirty="0" err="1" smtClean="0">
                <a:latin typeface="Times New Roman" panose="02020603050405020304" pitchFamily="18" charset="0"/>
                <a:cs typeface="Times New Roman" panose="02020603050405020304" pitchFamily="18" charset="0"/>
              </a:rPr>
              <a:t>Семарглом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Даждьбогом</a:t>
            </a:r>
            <a:r>
              <a:rPr lang="ru-RU" dirty="0">
                <a:latin typeface="Times New Roman" panose="02020603050405020304" pitchFamily="18" charset="0"/>
                <a:cs typeface="Times New Roman" panose="02020603050405020304" pitchFamily="18" charset="0"/>
              </a:rPr>
              <a:t> и Стрыем. В результате </a:t>
            </a:r>
            <a:r>
              <a:rPr lang="ru-RU" dirty="0" err="1">
                <a:latin typeface="Times New Roman" panose="02020603050405020304" pitchFamily="18" charset="0"/>
                <a:cs typeface="Times New Roman" panose="02020603050405020304" pitchFamily="18" charset="0"/>
              </a:rPr>
              <a:t>Горын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Змеевич</a:t>
            </a:r>
            <a:r>
              <a:rPr lang="ru-RU" dirty="0">
                <a:latin typeface="Times New Roman" panose="02020603050405020304" pitchFamily="18" charset="0"/>
                <a:cs typeface="Times New Roman" panose="02020603050405020304" pitchFamily="18" charset="0"/>
              </a:rPr>
              <a:t> был побежден, рухнул на землю и обратился Черной горой</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Говоря про </a:t>
            </a:r>
            <a:r>
              <a:rPr lang="ru-RU" dirty="0" err="1">
                <a:latin typeface="Times New Roman" panose="02020603050405020304" pitchFamily="18" charset="0"/>
                <a:cs typeface="Times New Roman" panose="02020603050405020304" pitchFamily="18" charset="0"/>
              </a:rPr>
              <a:t>Горына</a:t>
            </a:r>
            <a:r>
              <a:rPr lang="ru-RU" dirty="0">
                <a:latin typeface="Times New Roman" panose="02020603050405020304" pitchFamily="18" charset="0"/>
                <a:cs typeface="Times New Roman" panose="02020603050405020304" pitchFamily="18" charset="0"/>
              </a:rPr>
              <a:t>, нельзя не упомянуть, что фактически он– это собирательный образ отступника</a:t>
            </a:r>
            <a:r>
              <a:rPr lang="ru-RU" dirty="0" smtClean="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человека, переставшего жить по заветам предков. </a:t>
            </a:r>
            <a:endParaRPr lang="ru-RU" dirty="0" smtClean="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788024" y="116632"/>
            <a:ext cx="3960440" cy="3970318"/>
          </a:xfrm>
          <a:prstGeom prst="rect">
            <a:avLst/>
          </a:prstGeom>
        </p:spPr>
        <p:txBody>
          <a:bodyPr wrap="square">
            <a:spAutoFit/>
          </a:bodyPr>
          <a:lstStyle/>
          <a:p>
            <a:pPr algn="just"/>
            <a:r>
              <a:rPr lang="ru-RU" dirty="0" err="1" smtClean="0">
                <a:latin typeface="Times New Roman" panose="02020603050405020304" pitchFamily="18" charset="0"/>
                <a:cs typeface="Times New Roman" panose="02020603050405020304" pitchFamily="18" charset="0"/>
              </a:rPr>
              <a:t>Горын</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стремится к богатству, он беспринципен и извращен. Мораль чужда ему, его желания важнее желаний других. По мнению наших предков, такой человек обречен на гибель – сначала духовную (все планы </a:t>
            </a:r>
            <a:r>
              <a:rPr lang="ru-RU" dirty="0" err="1">
                <a:latin typeface="Times New Roman" panose="02020603050405020304" pitchFamily="18" charset="0"/>
                <a:cs typeface="Times New Roman" panose="02020603050405020304" pitchFamily="18" charset="0"/>
              </a:rPr>
              <a:t>Горына</a:t>
            </a:r>
            <a:r>
              <a:rPr lang="ru-RU" dirty="0">
                <a:latin typeface="Times New Roman" panose="02020603050405020304" pitchFamily="18" charset="0"/>
                <a:cs typeface="Times New Roman" panose="02020603050405020304" pitchFamily="18" charset="0"/>
              </a:rPr>
              <a:t> по легенде рухнули один за другим), а затем и физическую (в финале повествования дракон убит). Не трудно догадаться, что именно с этой легенды позднее были списаны все европейские сказки о драконах и «рыцарях», но уже без истинного, междустрочного подтекста</a:t>
            </a:r>
            <a:r>
              <a:rPr lang="ru-RU" dirty="0" smtClean="0">
                <a:latin typeface="Times New Roman" panose="02020603050405020304" pitchFamily="18" charset="0"/>
                <a:cs typeface="Times New Roman" panose="02020603050405020304" pitchFamily="18" charset="0"/>
              </a:rPr>
              <a:t>.</a:t>
            </a:r>
          </a:p>
        </p:txBody>
      </p:sp>
      <p:pic>
        <p:nvPicPr>
          <p:cNvPr id="5" name="Рисунок 4" descr="http://radogost.ru/images/gorinich1.jpg"/>
          <p:cNvPicPr/>
          <p:nvPr/>
        </p:nvPicPr>
        <p:blipFill>
          <a:blip r:embed="rId3">
            <a:extLst>
              <a:ext uri="{28A0092B-C50C-407E-A947-70E740481C1C}">
                <a14:useLocalDpi xmlns:a14="http://schemas.microsoft.com/office/drawing/2010/main" val="0"/>
              </a:ext>
            </a:extLst>
          </a:blip>
          <a:srcRect/>
          <a:stretch>
            <a:fillRect/>
          </a:stretch>
        </p:blipFill>
        <p:spPr bwMode="auto">
          <a:xfrm>
            <a:off x="4635624" y="4293095"/>
            <a:ext cx="2132620" cy="1895571"/>
          </a:xfrm>
          <a:prstGeom prst="rect">
            <a:avLst/>
          </a:prstGeom>
          <a:ln>
            <a:noFill/>
          </a:ln>
          <a:effectLst>
            <a:softEdge rad="112500"/>
          </a:effectLst>
        </p:spPr>
      </p:pic>
      <p:pic>
        <p:nvPicPr>
          <p:cNvPr id="6" name="Рисунок 5" descr="http://radogost.ru/images/gorinich2.jpg"/>
          <p:cNvPicPr/>
          <p:nvPr/>
        </p:nvPicPr>
        <p:blipFill>
          <a:blip r:embed="rId4">
            <a:extLst>
              <a:ext uri="{28A0092B-C50C-407E-A947-70E740481C1C}">
                <a14:useLocalDpi xmlns:a14="http://schemas.microsoft.com/office/drawing/2010/main" val="0"/>
              </a:ext>
            </a:extLst>
          </a:blip>
          <a:srcRect/>
          <a:stretch>
            <a:fillRect/>
          </a:stretch>
        </p:blipFill>
        <p:spPr bwMode="auto">
          <a:xfrm>
            <a:off x="6768244" y="4321548"/>
            <a:ext cx="2063436" cy="2016225"/>
          </a:xfrm>
          <a:prstGeom prst="rect">
            <a:avLst/>
          </a:prstGeom>
          <a:ln>
            <a:noFill/>
          </a:ln>
          <a:effectLst>
            <a:softEdge rad="112500"/>
          </a:effectLst>
        </p:spPr>
      </p:pic>
    </p:spTree>
    <p:extLst>
      <p:ext uri="{BB962C8B-B14F-4D97-AF65-F5344CB8AC3E}">
        <p14:creationId xmlns:p14="http://schemas.microsoft.com/office/powerpoint/2010/main" val="37177518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755576" y="4077072"/>
            <a:ext cx="3456384" cy="707886"/>
          </a:xfrm>
          <a:prstGeom prst="rect">
            <a:avLst/>
          </a:prstGeom>
          <a:noFill/>
        </p:spPr>
        <p:txBody>
          <a:bodyPr wrap="square" lIns="91440" tIns="45720" rIns="91440" bIns="45720">
            <a:spAutoFit/>
          </a:bodyPr>
          <a:lstStyle/>
          <a:p>
            <a:pPr algn="ctr"/>
            <a:r>
              <a:rPr lang="ru-RU"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БАРАБАШКА</a:t>
            </a:r>
            <a:endParaRPr lang="ru-RU"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Прямоугольник 5"/>
          <p:cNvSpPr/>
          <p:nvPr/>
        </p:nvSpPr>
        <p:spPr>
          <a:xfrm>
            <a:off x="4683433" y="116632"/>
            <a:ext cx="4065031" cy="6463308"/>
          </a:xfrm>
          <a:prstGeom prst="rect">
            <a:avLst/>
          </a:prstGeom>
        </p:spPr>
        <p:txBody>
          <a:bodyPr wrap="square">
            <a:spAutoFit/>
          </a:bodyPr>
          <a:lstStyle/>
          <a:p>
            <a:pPr algn="just"/>
            <a:r>
              <a:rPr lang="ru-RU" b="1" dirty="0" err="1">
                <a:latin typeface="Times New Roman" panose="02020603050405020304" pitchFamily="18" charset="0"/>
                <a:cs typeface="Times New Roman" panose="02020603050405020304" pitchFamily="18" charset="0"/>
              </a:rPr>
              <a:t>Барабашка</a:t>
            </a:r>
            <a:r>
              <a:rPr lang="ru-RU"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это мелкий домашний дух, которого часто смешивают с массой самых разнообразных и разнородных понятий, таких как полтергейст или Домовой. На самом деле полтергейст – это собирательное название целого рода духов, в то время как Домовой – это не дух, а воплощенная сущность, главная цель существования которой – помощь человеку. Что же касается </a:t>
            </a:r>
            <a:r>
              <a:rPr lang="ru-RU" dirty="0" err="1">
                <a:latin typeface="Times New Roman" panose="02020603050405020304" pitchFamily="18" charset="0"/>
                <a:cs typeface="Times New Roman" panose="02020603050405020304" pitchFamily="18" charset="0"/>
              </a:rPr>
              <a:t>барабашки</a:t>
            </a:r>
            <a:r>
              <a:rPr lang="ru-RU" dirty="0">
                <a:latin typeface="Times New Roman" panose="02020603050405020304" pitchFamily="18" charset="0"/>
                <a:cs typeface="Times New Roman" panose="02020603050405020304" pitchFamily="18" charset="0"/>
              </a:rPr>
              <a:t>, то это своенравный и необычный дух, не астральный элемент, а вполне физический. Он отличается уникальной способностью находить «кротовые норы», то есть пространственно-временные ходы, позволяющие «исчезать» из ткани реальности, практически мгновенно «проявляясь» в другом месте. Отсюда и происходит мнение о том, что </a:t>
            </a:r>
            <a:r>
              <a:rPr lang="ru-RU" dirty="0" err="1">
                <a:latin typeface="Times New Roman" panose="02020603050405020304" pitchFamily="18" charset="0"/>
                <a:cs typeface="Times New Roman" panose="02020603050405020304" pitchFamily="18" charset="0"/>
              </a:rPr>
              <a:t>барабашка</a:t>
            </a:r>
            <a:r>
              <a:rPr lang="ru-RU" dirty="0">
                <a:latin typeface="Times New Roman" panose="02020603050405020304" pitchFamily="18" charset="0"/>
                <a:cs typeface="Times New Roman" panose="02020603050405020304" pitchFamily="18" charset="0"/>
              </a:rPr>
              <a:t> не является материальным существом.</a:t>
            </a:r>
          </a:p>
        </p:txBody>
      </p:sp>
      <p:pic>
        <p:nvPicPr>
          <p:cNvPr id="7" name="Рисунок 6" descr="http://radogost.ru/images/barabashka.jpg"/>
          <p:cNvPicPr/>
          <p:nvPr/>
        </p:nvPicPr>
        <p:blipFill>
          <a:blip r:embed="rId3">
            <a:extLst>
              <a:ext uri="{28A0092B-C50C-407E-A947-70E740481C1C}">
                <a14:useLocalDpi xmlns:a14="http://schemas.microsoft.com/office/drawing/2010/main" val="0"/>
              </a:ext>
            </a:extLst>
          </a:blip>
          <a:srcRect/>
          <a:stretch>
            <a:fillRect/>
          </a:stretch>
        </p:blipFill>
        <p:spPr bwMode="auto">
          <a:xfrm>
            <a:off x="757001" y="854937"/>
            <a:ext cx="3539958" cy="29174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392602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0"/>
            <a:ext cx="3888432" cy="6740307"/>
          </a:xfrm>
          <a:prstGeom prst="rect">
            <a:avLst/>
          </a:prstGeom>
        </p:spPr>
        <p:txBody>
          <a:bodyPr wrap="square">
            <a:spAutoFit/>
          </a:bodyPr>
          <a:lstStyle/>
          <a:p>
            <a:pPr algn="just"/>
            <a:r>
              <a:rPr lang="ru-RU" dirty="0" err="1">
                <a:latin typeface="Times New Roman" panose="02020603050405020304" pitchFamily="18" charset="0"/>
                <a:cs typeface="Times New Roman" panose="02020603050405020304" pitchFamily="18" charset="0"/>
              </a:rPr>
              <a:t>Барабашка</a:t>
            </a:r>
            <a:r>
              <a:rPr lang="ru-RU" dirty="0">
                <a:latin typeface="Times New Roman" panose="02020603050405020304" pitchFamily="18" charset="0"/>
                <a:cs typeface="Times New Roman" panose="02020603050405020304" pitchFamily="18" charset="0"/>
              </a:rPr>
              <a:t> не имеет ярко выраженного негативного или позитивного окраса, это один из множества духов, исконно обитающих рядом с человеком. Это значит, что </a:t>
            </a:r>
            <a:r>
              <a:rPr lang="ru-RU" dirty="0" err="1">
                <a:latin typeface="Times New Roman" panose="02020603050405020304" pitchFamily="18" charset="0"/>
                <a:cs typeface="Times New Roman" panose="02020603050405020304" pitchFamily="18" charset="0"/>
              </a:rPr>
              <a:t>барабашку</a:t>
            </a:r>
            <a:r>
              <a:rPr lang="ru-RU" dirty="0">
                <a:latin typeface="Times New Roman" panose="02020603050405020304" pitchFamily="18" charset="0"/>
                <a:cs typeface="Times New Roman" panose="02020603050405020304" pitchFamily="18" charset="0"/>
              </a:rPr>
              <a:t> нельзя встретить в лесу или в поле, он живет исключительно в человеческих домах, потому что питается реализованной энергией человека. То есть </a:t>
            </a:r>
            <a:r>
              <a:rPr lang="ru-RU" dirty="0" err="1">
                <a:latin typeface="Times New Roman" panose="02020603050405020304" pitchFamily="18" charset="0"/>
                <a:cs typeface="Times New Roman" panose="02020603050405020304" pitchFamily="18" charset="0"/>
              </a:rPr>
              <a:t>барабашка</a:t>
            </a:r>
            <a:r>
              <a:rPr lang="ru-RU" dirty="0">
                <a:latin typeface="Times New Roman" panose="02020603050405020304" pitchFamily="18" charset="0"/>
                <a:cs typeface="Times New Roman" panose="02020603050405020304" pitchFamily="18" charset="0"/>
              </a:rPr>
              <a:t> – не энергетический вампир, он насыщается мельчайшими крошками воплощенной энергетики, которая щедро разливается вокруг человека, который занят делом, требующим значительных усилий физического или умственного характера</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В тоже время </a:t>
            </a:r>
            <a:r>
              <a:rPr lang="ru-RU" dirty="0" err="1">
                <a:latin typeface="Times New Roman" panose="02020603050405020304" pitchFamily="18" charset="0"/>
                <a:cs typeface="Times New Roman" panose="02020603050405020304" pitchFamily="18" charset="0"/>
              </a:rPr>
              <a:t>барабашка</a:t>
            </a:r>
            <a:r>
              <a:rPr lang="ru-RU" dirty="0">
                <a:latin typeface="Times New Roman" panose="02020603050405020304" pitchFamily="18" charset="0"/>
                <a:cs typeface="Times New Roman" panose="02020603050405020304" pitchFamily="18" charset="0"/>
              </a:rPr>
              <a:t> легко может досаждать человеку, если ему что-то не понравится. Он не может подобно </a:t>
            </a:r>
            <a:r>
              <a:rPr lang="ru-RU" u="sng" dirty="0" err="1">
                <a:latin typeface="Times New Roman" panose="02020603050405020304" pitchFamily="18" charset="0"/>
                <a:cs typeface="Times New Roman" panose="02020603050405020304" pitchFamily="18" charset="0"/>
                <a:hlinkClick r:id="rId3"/>
              </a:rPr>
              <a:t>анчутке</a:t>
            </a:r>
            <a:r>
              <a:rPr lang="ru-RU" dirty="0">
                <a:latin typeface="Times New Roman" panose="02020603050405020304" pitchFamily="18" charset="0"/>
                <a:cs typeface="Times New Roman" panose="02020603050405020304" pitchFamily="18" charset="0"/>
              </a:rPr>
              <a:t> издавать громких звуков, но легкое, едва уловимое царапанье и треск </a:t>
            </a:r>
            <a:r>
              <a:rPr lang="ru-RU" dirty="0" smtClean="0">
                <a:latin typeface="Times New Roman" panose="02020603050405020304" pitchFamily="18" charset="0"/>
                <a:cs typeface="Times New Roman" panose="02020603050405020304" pitchFamily="18" charset="0"/>
              </a:rPr>
              <a:t>половиц,</a:t>
            </a:r>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754729" y="0"/>
            <a:ext cx="3921727" cy="6740307"/>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которые </a:t>
            </a:r>
            <a:r>
              <a:rPr lang="ru-RU" dirty="0">
                <a:latin typeface="Times New Roman" panose="02020603050405020304" pitchFamily="18" charset="0"/>
                <a:cs typeface="Times New Roman" panose="02020603050405020304" pitchFamily="18" charset="0"/>
              </a:rPr>
              <a:t>жутко раздражают человеческую психику, ему вполне по силам</a:t>
            </a:r>
            <a:r>
              <a:rPr lang="ru-RU" dirty="0" smtClean="0">
                <a:latin typeface="Times New Roman" panose="02020603050405020304" pitchFamily="18" charset="0"/>
                <a:cs typeface="Times New Roman" panose="02020603050405020304" pitchFamily="18" charset="0"/>
              </a:rPr>
              <a:t>.</a:t>
            </a:r>
          </a:p>
          <a:p>
            <a:pPr algn="just"/>
            <a:r>
              <a:rPr lang="ru-RU" dirty="0" err="1" smtClean="0">
                <a:latin typeface="Times New Roman" panose="02020603050405020304" pitchFamily="18" charset="0"/>
                <a:cs typeface="Times New Roman" panose="02020603050405020304" pitchFamily="18" charset="0"/>
              </a:rPr>
              <a:t>Барабашка</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может являться маленьким детям и пугать их. Сам он не обладает выдающимися размерами, его естественный облик – матовый и будто бы пушистый серый шар, диаметр которого варьируется от 5 до 30 сантиметров. Однако, как и многие природно-энергетические духи, </a:t>
            </a:r>
            <a:r>
              <a:rPr lang="ru-RU" dirty="0" err="1">
                <a:latin typeface="Times New Roman" panose="02020603050405020304" pitchFamily="18" charset="0"/>
                <a:cs typeface="Times New Roman" panose="02020603050405020304" pitchFamily="18" charset="0"/>
              </a:rPr>
              <a:t>барабашка</a:t>
            </a:r>
            <a:r>
              <a:rPr lang="ru-RU" dirty="0">
                <a:latin typeface="Times New Roman" panose="02020603050405020304" pitchFamily="18" charset="0"/>
                <a:cs typeface="Times New Roman" panose="02020603050405020304" pitchFamily="18" charset="0"/>
              </a:rPr>
              <a:t> может иметь форму, точнее создавать иллюзию, которую обычному человеку очень сложно отличить без тактильного контакта. То есть </a:t>
            </a:r>
            <a:r>
              <a:rPr lang="ru-RU" dirty="0" err="1">
                <a:latin typeface="Times New Roman" panose="02020603050405020304" pitchFamily="18" charset="0"/>
                <a:cs typeface="Times New Roman" panose="02020603050405020304" pitchFamily="18" charset="0"/>
              </a:rPr>
              <a:t>барабашка</a:t>
            </a:r>
            <a:r>
              <a:rPr lang="ru-RU" dirty="0">
                <a:latin typeface="Times New Roman" panose="02020603050405020304" pitchFamily="18" charset="0"/>
                <a:cs typeface="Times New Roman" panose="02020603050405020304" pitchFamily="18" charset="0"/>
              </a:rPr>
              <a:t> с легкостью может </a:t>
            </a:r>
            <a:r>
              <a:rPr lang="ru-RU" dirty="0" smtClean="0">
                <a:latin typeface="Times New Roman" panose="02020603050405020304" pitchFamily="18" charset="0"/>
                <a:cs typeface="Times New Roman" panose="02020603050405020304" pitchFamily="18" charset="0"/>
              </a:rPr>
              <a:t>обращаться </a:t>
            </a:r>
            <a:r>
              <a:rPr lang="ru-RU" dirty="0">
                <a:latin typeface="Times New Roman" panose="02020603050405020304" pitchFamily="18" charset="0"/>
                <a:cs typeface="Times New Roman" panose="02020603050405020304" pitchFamily="18" charset="0"/>
              </a:rPr>
              <a:t>кошкой. Может ли этот дух превращаться в неодушевленные предметы – доподлинно неизвестно</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Если </a:t>
            </a:r>
            <a:r>
              <a:rPr lang="ru-RU" dirty="0" err="1">
                <a:latin typeface="Times New Roman" panose="02020603050405020304" pitchFamily="18" charset="0"/>
                <a:cs typeface="Times New Roman" panose="02020603050405020304" pitchFamily="18" charset="0"/>
              </a:rPr>
              <a:t>барабашка</a:t>
            </a:r>
            <a:r>
              <a:rPr lang="ru-RU" dirty="0">
                <a:latin typeface="Times New Roman" panose="02020603050405020304" pitchFamily="18" charset="0"/>
                <a:cs typeface="Times New Roman" panose="02020603050405020304" pitchFamily="18" charset="0"/>
              </a:rPr>
              <a:t> показался вам в своем истинном (вышеописанном) обличии, это значит, что он находится в хороших отношениях с вашим Домовым и однозначно вам доверяет</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893708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16632"/>
            <a:ext cx="3888432" cy="6463308"/>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При </a:t>
            </a:r>
            <a:r>
              <a:rPr lang="ru-RU" dirty="0">
                <a:latin typeface="Times New Roman" panose="02020603050405020304" pitchFamily="18" charset="0"/>
                <a:cs typeface="Times New Roman" panose="02020603050405020304" pitchFamily="18" charset="0"/>
              </a:rPr>
              <a:t>таком раскладе с ним вполне можно наладить контакт и даже пообщаться, эти духи не многое понимают, но очень многое видят и слышат благодаря своим исключительным способностям. Это значит, что </a:t>
            </a:r>
            <a:r>
              <a:rPr lang="ru-RU" dirty="0" err="1">
                <a:latin typeface="Times New Roman" panose="02020603050405020304" pitchFamily="18" charset="0"/>
                <a:cs typeface="Times New Roman" panose="02020603050405020304" pitchFamily="18" charset="0"/>
              </a:rPr>
              <a:t>барабашки</a:t>
            </a:r>
            <a:r>
              <a:rPr lang="ru-RU" dirty="0">
                <a:latin typeface="Times New Roman" panose="02020603050405020304" pitchFamily="18" charset="0"/>
                <a:cs typeface="Times New Roman" panose="02020603050405020304" pitchFamily="18" charset="0"/>
              </a:rPr>
              <a:t> обладают большим набором образных знаний, которыми они вполне могут поделиться с человеком. Они как художники, которые просто записывают на свое ментальное (мысленное) полотно все, с чем им приходится столкнуться. Существуют легенды, в которых рассказывается, как </a:t>
            </a:r>
            <a:r>
              <a:rPr lang="ru-RU" dirty="0" err="1">
                <a:latin typeface="Times New Roman" panose="02020603050405020304" pitchFamily="18" charset="0"/>
                <a:cs typeface="Times New Roman" panose="02020603050405020304" pitchFamily="18" charset="0"/>
              </a:rPr>
              <a:t>барабашки</a:t>
            </a:r>
            <a:r>
              <a:rPr lang="ru-RU" dirty="0">
                <a:latin typeface="Times New Roman" panose="02020603050405020304" pitchFamily="18" charset="0"/>
                <a:cs typeface="Times New Roman" panose="02020603050405020304" pitchFamily="18" charset="0"/>
              </a:rPr>
              <a:t> учили людей «видеть» пространственно-временные изгибы и тоннели. </a:t>
            </a:r>
            <a:endParaRPr lang="ru-RU" dirty="0" smtClean="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Безусловно, этому можно научиться лишь в том случае, если человек имеет определенный набор врожденных возможностей, хотя среди наших далеких Предков </a:t>
            </a:r>
            <a:r>
              <a:rPr lang="ru-RU" dirty="0" smtClean="0">
                <a:latin typeface="Times New Roman" panose="02020603050405020304" pitchFamily="18" charset="0"/>
                <a:cs typeface="Times New Roman" panose="02020603050405020304" pitchFamily="18" charset="0"/>
              </a:rPr>
              <a:t>этот</a:t>
            </a:r>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716016" y="116632"/>
            <a:ext cx="4032448" cy="5078313"/>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«дар» считался само собой разумеющимся бытовым элементом.</a:t>
            </a:r>
          </a:p>
          <a:p>
            <a:pPr algn="just"/>
            <a:r>
              <a:rPr lang="ru-RU" dirty="0" smtClean="0">
                <a:latin typeface="Times New Roman" panose="02020603050405020304" pitchFamily="18" charset="0"/>
                <a:cs typeface="Times New Roman" panose="02020603050405020304" pitchFamily="18" charset="0"/>
              </a:rPr>
              <a:t>Но </a:t>
            </a:r>
            <a:r>
              <a:rPr lang="ru-RU" dirty="0">
                <a:latin typeface="Times New Roman" panose="02020603050405020304" pitchFamily="18" charset="0"/>
                <a:cs typeface="Times New Roman" panose="02020603050405020304" pitchFamily="18" charset="0"/>
              </a:rPr>
              <a:t>не нужно заблуждаться: человек может видеть «кротовые норы», но чтобы ими воспользоваться он должен обладать чудовищной силой и умением, которое </a:t>
            </a:r>
            <a:r>
              <a:rPr lang="ru-RU" dirty="0" err="1">
                <a:latin typeface="Times New Roman" panose="02020603050405020304" pitchFamily="18" charset="0"/>
                <a:cs typeface="Times New Roman" panose="02020603050405020304" pitchFamily="18" charset="0"/>
              </a:rPr>
              <a:t>барабашка</a:t>
            </a:r>
            <a:r>
              <a:rPr lang="ru-RU" dirty="0">
                <a:latin typeface="Times New Roman" panose="02020603050405020304" pitchFamily="18" charset="0"/>
                <a:cs typeface="Times New Roman" panose="02020603050405020304" pitchFamily="18" charset="0"/>
              </a:rPr>
              <a:t> ему уж точно не может дать</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В целом </a:t>
            </a:r>
            <a:r>
              <a:rPr lang="ru-RU" dirty="0" err="1">
                <a:latin typeface="Times New Roman" panose="02020603050405020304" pitchFamily="18" charset="0"/>
                <a:cs typeface="Times New Roman" panose="02020603050405020304" pitchFamily="18" charset="0"/>
              </a:rPr>
              <a:t>барабашка</a:t>
            </a:r>
            <a:r>
              <a:rPr lang="ru-RU" dirty="0">
                <a:latin typeface="Times New Roman" panose="02020603050405020304" pitchFamily="18" charset="0"/>
                <a:cs typeface="Times New Roman" panose="02020603050405020304" pitchFamily="18" charset="0"/>
              </a:rPr>
              <a:t> – это достаточно нейтральный дух. Он может проказничать и досаждать, но хороший Домовой быстро ставит его на место. Обычному человеку лучше не иметь с таким созданием никакого общения, потому что понять, а тем более предсказать мотивы столь необычного духа практически невозможно.</a:t>
            </a: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893708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картинки\картинки\00000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232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188640"/>
            <a:ext cx="3888432" cy="6463308"/>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Вместе с невидимостью домовой обладал уникальной способностью находиться везде и сразу. Поэтому он считался идеальным хозяином, успевающим следить за всем хозяйством. Наши предки полагали, что домовой умеет перемещаться вне нашего пространства и вне нашего времени.</a:t>
            </a:r>
          </a:p>
          <a:p>
            <a:pPr algn="just"/>
            <a:r>
              <a:rPr lang="ru-RU" dirty="0" smtClean="0">
                <a:latin typeface="Times New Roman" panose="02020603050405020304" pitchFamily="18" charset="0"/>
                <a:cs typeface="Times New Roman" panose="02020603050405020304" pitchFamily="18" charset="0"/>
              </a:rPr>
              <a:t>Между тем, домовой мог и не очень положительно относиться к семейству, которое проживало в конкретном доме. Домовой не любит ленивых хозяев. Также если в семье часто ругались, если было мало детей и люди не жили по заветам предков, домовой периодически напоминал о себе с негативной стороны.</a:t>
            </a:r>
          </a:p>
          <a:p>
            <a:pPr algn="just"/>
            <a:r>
              <a:rPr lang="ru-RU" dirty="0" smtClean="0">
                <a:latin typeface="Times New Roman" panose="02020603050405020304" pitchFamily="18" charset="0"/>
                <a:cs typeface="Times New Roman" panose="02020603050405020304" pitchFamily="18" charset="0"/>
              </a:rPr>
              <a:t>Он мог невзначай разбить что-нибудь из посуды, выпустить скот из хлева, стонать и кричать по ночам. </a:t>
            </a:r>
          </a:p>
          <a:p>
            <a:pPr algn="just"/>
            <a:r>
              <a:rPr lang="ru-RU" dirty="0">
                <a:latin typeface="Times New Roman" panose="02020603050405020304" pitchFamily="18" charset="0"/>
                <a:cs typeface="Times New Roman" panose="02020603050405020304" pitchFamily="18" charset="0"/>
              </a:rPr>
              <a:t>Если люди не реагировали, домовой просто уходил из дома. </a:t>
            </a:r>
          </a:p>
        </p:txBody>
      </p:sp>
      <p:sp>
        <p:nvSpPr>
          <p:cNvPr id="4" name="Прямоугольник 3"/>
          <p:cNvSpPr/>
          <p:nvPr/>
        </p:nvSpPr>
        <p:spPr>
          <a:xfrm>
            <a:off x="4726841" y="191194"/>
            <a:ext cx="4021623" cy="618630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Без домового дом быстро погибал: либо случался пожар, либо все семейство вымирало. Без домового, считали наши предки, у людей не было защиты от злых сил</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Поэтому люди были заинтересованы в том, чтобы сохранять с домовым хорошие отношения. К нему никогда не обращались «домовой», а называли «хозяин, набольший, дедушка». На кухне никогда нельзя было оставлять крошек на ночь или немытую посуду. Также необходимо было постоянно поддерживать чистоту. Если хозяин и хозяйка не ленились все это делать, то домовой охотно им во всем помогал. В некоторых легендах говорится о том, что вечером можно где-нибудь в углу, возле печки, оставить домовому стакан молока с хлебом, яйцо или яблоко. Это считается признаком уважения.</a:t>
            </a: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40974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картинки\картинки\ромашки.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9074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552" y="116632"/>
            <a:ext cx="3888432" cy="6740307"/>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Когда люди переезжали на новое место, домового всегда звали с собой. Для этого совершали специальный хлебосольный обряд. Некоторые легенды утверждают, что первой в новый дом нужно пустить кошку, якобы на ней домовой въедет в помещение.</a:t>
            </a:r>
          </a:p>
          <a:p>
            <a:pPr algn="just"/>
            <a:r>
              <a:rPr lang="ru-RU" dirty="0">
                <a:latin typeface="Times New Roman" panose="02020603050405020304" pitchFamily="18" charset="0"/>
                <a:cs typeface="Times New Roman" panose="02020603050405020304" pitchFamily="18" charset="0"/>
              </a:rPr>
              <a:t>Считалось, что домовой жутко боится зеркал и любых отражающих поверхностей, а также козлов. Однако с чем именно это связано ни одна из существующих легенд не объясняет</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Внешне домовой в принципе мог выглядеть как угодно, тем более, что людям на глаза он практически не появлялся. Иногда он мог показаться обыкновенной букой или </a:t>
            </a:r>
            <a:r>
              <a:rPr lang="ru-RU" dirty="0" err="1">
                <a:latin typeface="Times New Roman" panose="02020603050405020304" pitchFamily="18" charset="0"/>
                <a:cs typeface="Times New Roman" panose="02020603050405020304" pitchFamily="18" charset="0"/>
              </a:rPr>
              <a:t>багой</a:t>
            </a:r>
            <a:r>
              <a:rPr lang="ru-RU" dirty="0">
                <a:latin typeface="Times New Roman" panose="02020603050405020304" pitchFamily="18" charset="0"/>
                <a:cs typeface="Times New Roman" panose="02020603050405020304" pitchFamily="18" charset="0"/>
              </a:rPr>
              <a:t>. А мог с легкостью обернуться той же кошкой. В некоторых легендах говорится, что домовой выглядит как небольшого роста старичок добродушного вида. </a:t>
            </a:r>
          </a:p>
        </p:txBody>
      </p:sp>
      <p:sp>
        <p:nvSpPr>
          <p:cNvPr id="4" name="Прямоугольник 3"/>
          <p:cNvSpPr/>
          <p:nvPr/>
        </p:nvSpPr>
        <p:spPr>
          <a:xfrm>
            <a:off x="4572000" y="116632"/>
            <a:ext cx="4176464" cy="923330"/>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Другие поверья утверждают, что домовой всегда внешне похож на главу семейства</a:t>
            </a:r>
            <a:r>
              <a:rPr lang="ru-RU" dirty="0" smtClean="0">
                <a:latin typeface="Times New Roman" panose="02020603050405020304" pitchFamily="18" charset="0"/>
                <a:cs typeface="Times New Roman" panose="02020603050405020304" pitchFamily="18" charset="0"/>
              </a:rPr>
              <a:t>.</a:t>
            </a:r>
          </a:p>
        </p:txBody>
      </p:sp>
      <p:pic>
        <p:nvPicPr>
          <p:cNvPr id="5" name="Рисунок 4" descr="http://radogost.ru/images/domovoy1.jpg"/>
          <p:cNvPicPr/>
          <p:nvPr/>
        </p:nvPicPr>
        <p:blipFill>
          <a:blip r:embed="rId3">
            <a:extLst>
              <a:ext uri="{28A0092B-C50C-407E-A947-70E740481C1C}">
                <a14:useLocalDpi xmlns:a14="http://schemas.microsoft.com/office/drawing/2010/main" val="0"/>
              </a:ext>
            </a:extLst>
          </a:blip>
          <a:srcRect/>
          <a:stretch>
            <a:fillRect/>
          </a:stretch>
        </p:blipFill>
        <p:spPr bwMode="auto">
          <a:xfrm>
            <a:off x="6012160" y="836712"/>
            <a:ext cx="1601748" cy="1912882"/>
          </a:xfrm>
          <a:prstGeom prst="rect">
            <a:avLst/>
          </a:prstGeom>
          <a:ln>
            <a:noFill/>
          </a:ln>
          <a:effectLst>
            <a:softEdge rad="112500"/>
          </a:effectLst>
        </p:spPr>
      </p:pic>
      <p:sp>
        <p:nvSpPr>
          <p:cNvPr id="6" name="Прямоугольник 5"/>
          <p:cNvSpPr/>
          <p:nvPr/>
        </p:nvSpPr>
        <p:spPr>
          <a:xfrm>
            <a:off x="4572000" y="2636912"/>
            <a:ext cx="4176464" cy="3970318"/>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Между тем у домового была и собственная семья. У него была жена – </a:t>
            </a:r>
            <a:r>
              <a:rPr lang="ru-RU" dirty="0" err="1">
                <a:latin typeface="Times New Roman" panose="02020603050405020304" pitchFamily="18" charset="0"/>
                <a:cs typeface="Times New Roman" panose="02020603050405020304" pitchFamily="18" charset="0"/>
              </a:rPr>
              <a:t>домовиха</a:t>
            </a:r>
            <a:r>
              <a:rPr lang="ru-RU" dirty="0">
                <a:latin typeface="Times New Roman" panose="02020603050405020304" pitchFamily="18" charset="0"/>
                <a:cs typeface="Times New Roman" panose="02020603050405020304" pitchFamily="18" charset="0"/>
              </a:rPr>
              <a:t> (или </a:t>
            </a:r>
            <a:r>
              <a:rPr lang="ru-RU" dirty="0" err="1">
                <a:latin typeface="Times New Roman" panose="02020603050405020304" pitchFamily="18" charset="0"/>
                <a:cs typeface="Times New Roman" panose="02020603050405020304" pitchFamily="18" charset="0"/>
              </a:rPr>
              <a:t>домовушка</a:t>
            </a:r>
            <a:r>
              <a:rPr lang="ru-RU" dirty="0">
                <a:latin typeface="Times New Roman" panose="02020603050405020304" pitchFamily="18" charset="0"/>
                <a:cs typeface="Times New Roman" panose="02020603050405020304" pitchFamily="18" charset="0"/>
              </a:rPr>
              <a:t>), а также дети – домовята. Домовенок представлялся нашим предкам маленьким, черненьким существом наподобие той же буки. Домовенка иногда можно было увидеть, так как он в отличие от отца и матери еще плохо владел невидимостью и внепространственными </a:t>
            </a:r>
            <a:r>
              <a:rPr lang="ru-RU" dirty="0" smtClean="0">
                <a:latin typeface="Times New Roman" panose="02020603050405020304" pitchFamily="18" charset="0"/>
                <a:cs typeface="Times New Roman" panose="02020603050405020304" pitchFamily="18" charset="0"/>
              </a:rPr>
              <a:t>перемещениями</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Домовых</a:t>
            </a:r>
            <a:r>
              <a:rPr lang="ru-RU" dirty="0">
                <a:latin typeface="Times New Roman" panose="02020603050405020304" pitchFamily="18" charset="0"/>
                <a:cs typeface="Times New Roman" panose="02020603050405020304" pitchFamily="18" charset="0"/>
              </a:rPr>
              <a:t>, судя по легендам, не видел никто. Однако на их существование славянские легенды указывают вполне однозначно.</a:t>
            </a:r>
          </a:p>
        </p:txBody>
      </p:sp>
    </p:spTree>
    <p:extLst>
      <p:ext uri="{BB962C8B-B14F-4D97-AF65-F5344CB8AC3E}">
        <p14:creationId xmlns:p14="http://schemas.microsoft.com/office/powerpoint/2010/main" val="2746849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descr="http://radogost.ru/images/dvorovoy2_b.jpg"/>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340768"/>
            <a:ext cx="2880320"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Прямоугольник 3"/>
          <p:cNvSpPr/>
          <p:nvPr/>
        </p:nvSpPr>
        <p:spPr>
          <a:xfrm>
            <a:off x="673151" y="4293096"/>
            <a:ext cx="3651962" cy="923330"/>
          </a:xfrm>
          <a:prstGeom prst="rect">
            <a:avLst/>
          </a:prstGeom>
          <a:noFill/>
        </p:spPr>
        <p:txBody>
          <a:bodyPr wrap="none" lIns="91440" tIns="45720" rIns="91440" bIns="45720">
            <a:spAutoFit/>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ДВОРОВОЙ</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Прямоугольник 4"/>
          <p:cNvSpPr/>
          <p:nvPr/>
        </p:nvSpPr>
        <p:spPr>
          <a:xfrm>
            <a:off x="4752528" y="230446"/>
            <a:ext cx="3995936" cy="6463308"/>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Дворовой</a:t>
            </a:r>
            <a:r>
              <a:rPr lang="ru-RU" dirty="0">
                <a:latin typeface="Times New Roman" panose="02020603050405020304" pitchFamily="18" charset="0"/>
                <a:cs typeface="Times New Roman" panose="02020603050405020304" pitchFamily="18" charset="0"/>
              </a:rPr>
              <a:t> (иногда дворовый или </a:t>
            </a:r>
            <a:r>
              <a:rPr lang="ru-RU" dirty="0" err="1">
                <a:latin typeface="Times New Roman" panose="02020603050405020304" pitchFamily="18" charset="0"/>
                <a:cs typeface="Times New Roman" panose="02020603050405020304" pitchFamily="18" charset="0"/>
              </a:rPr>
              <a:t>дворовушка</a:t>
            </a:r>
            <a:r>
              <a:rPr lang="ru-RU" dirty="0">
                <a:latin typeface="Times New Roman" panose="02020603050405020304" pitchFamily="18" charset="0"/>
                <a:cs typeface="Times New Roman" panose="02020603050405020304" pitchFamily="18" charset="0"/>
              </a:rPr>
              <a:t>) – низшее мифологическое существо в религиозной системе древних славян. Дворовой считался помощником </a:t>
            </a:r>
            <a:r>
              <a:rPr lang="ru-RU" u="sng" dirty="0">
                <a:latin typeface="Times New Roman" panose="02020603050405020304" pitchFamily="18" charset="0"/>
                <a:cs typeface="Times New Roman" panose="02020603050405020304" pitchFamily="18" charset="0"/>
                <a:hlinkClick r:id="rId4"/>
              </a:rPr>
              <a:t>домового</a:t>
            </a:r>
            <a:r>
              <a:rPr lang="ru-RU" dirty="0">
                <a:latin typeface="Times New Roman" panose="02020603050405020304" pitchFamily="18" charset="0"/>
                <a:cs typeface="Times New Roman" panose="02020603050405020304" pitchFamily="18" charset="0"/>
              </a:rPr>
              <a:t> и напрямую подчинялся ему. Отвечал за внешнее «не домовое» хозяйство, то есть за амбары, хлева и </a:t>
            </a:r>
            <a:r>
              <a:rPr lang="ru-RU" dirty="0" err="1">
                <a:latin typeface="Times New Roman" panose="02020603050405020304" pitchFamily="18" charset="0"/>
                <a:cs typeface="Times New Roman" panose="02020603050405020304" pitchFamily="18" charset="0"/>
              </a:rPr>
              <a:t>придворовые</a:t>
            </a:r>
            <a:r>
              <a:rPr lang="ru-RU" dirty="0">
                <a:latin typeface="Times New Roman" panose="02020603050405020304" pitchFamily="18" charset="0"/>
                <a:cs typeface="Times New Roman" panose="02020603050405020304" pitchFamily="18" charset="0"/>
              </a:rPr>
              <a:t> территории. Вместе с тем в отличие от своего хозяина (домового) дворовой не относился к людям положительно. Хотя и нельзя сказать, что он был настолько агрессивен, что представлял опасность. Фактически самому человеку дворовой зла не делал, но вполне мог покалечить или замучить до смерти какое-либо животное</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Таким образом, дворовой, будучи явно домовым духом, приближенным к человеку, вместе с тем, относился к разряду существ недоброжелательных и становился в один ряд с </a:t>
            </a:r>
            <a:r>
              <a:rPr lang="ru-RU" u="sng" dirty="0">
                <a:latin typeface="Times New Roman" panose="02020603050405020304" pitchFamily="18" charset="0"/>
                <a:cs typeface="Times New Roman" panose="02020603050405020304" pitchFamily="18" charset="0"/>
                <a:hlinkClick r:id="rId5"/>
              </a:rPr>
              <a:t>Кикиморой</a:t>
            </a:r>
            <a:r>
              <a:rPr lang="ru-RU"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127931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65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07441" y="117693"/>
            <a:ext cx="3816424" cy="6740307"/>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Однако легенды утверждают, что без этого создания порядка в доме не будет и домовому обязательно нужен такой помощник, которого он со временем находит сам. Таким образом, специально дворового ни в дом, ни во двор никто не приглашал. Быть может, оттого людей он и недолюбливал</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Дворовой жил, как понятно из его имени, во дворе. Где именно – легенды не говорят. Также не известно, как выглядел дворовой, так как людям он никогда не показывался. Некоторые поверья утверждают, что дворовой был похож на домового, только черного цвета</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По этим же поверьям дворовой – это темное воплощение домового, своеобразная аллюзия на человеческую сущность, в которой всегда уживаются два начала – светлое и темное.</a:t>
            </a:r>
            <a:r>
              <a:rPr lang="ru-RU" dirty="0"/>
              <a:t> </a:t>
            </a:r>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743609" y="117693"/>
            <a:ext cx="4004855" cy="618630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Именно поэтому одно из этих созданий не может существовать без другого</a:t>
            </a:r>
            <a:r>
              <a:rPr lang="ru-RU" dirty="0" smtClean="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Тем не менее, дворовой, хотя и считается помощником домового, выступает полным его антиподом. Если домовой убирается в доме, то дворовой разгоняет по двору пыль. Если домовой предупреждает людей об опасности, то дворовой остается абсолютно нейтрален к людским делам. Если домовой лечит животных, то дворовой не прочь извести ту или иную живность. С другой стороны, есть версия, что дворовой убивал только слабых животных, не способных дать здоровое потомство. По той же версии он начинал гонять пыль во дворе, если хозяин дома плохо следил за чистотой на своей территории.</a:t>
            </a: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8877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16632"/>
            <a:ext cx="3960440" cy="5909310"/>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Тем не менее, в славянских легендах дворовой чаще выступает созданием, имеющим пассивно-негативную окраску, дел с которым лучше не иметь. Дружит дворовой только с двумя животными – с козлом и с собакой. Тот факт, что дворовому люба собака, воплощение верности и дружбы, говорит в пользу этого существа. А вот, что касается козла, то вопрос до сих пор остается открытым. Это животное всегда имело отрицательную окраску, хотя легенды и не упоминают, почему именно. Но один тот факт, что домовой боится козла и не выносит его присутствия, говорит в пользу того, что это нечистое создание, без которого, однако, сбалансированное и полноценное хозяйство не может существовать.</a:t>
            </a:r>
          </a:p>
        </p:txBody>
      </p:sp>
      <p:pic>
        <p:nvPicPr>
          <p:cNvPr id="4" name="Рисунок 3" descr="http://radogost.ru/images/dvorovoy1.jpg"/>
          <p:cNvPicPr/>
          <p:nvPr/>
        </p:nvPicPr>
        <p:blipFill>
          <a:blip r:embed="rId3">
            <a:extLst>
              <a:ext uri="{28A0092B-C50C-407E-A947-70E740481C1C}">
                <a14:useLocalDpi xmlns:a14="http://schemas.microsoft.com/office/drawing/2010/main" val="0"/>
              </a:ext>
            </a:extLst>
          </a:blip>
          <a:srcRect/>
          <a:stretch>
            <a:fillRect/>
          </a:stretch>
        </p:blipFill>
        <p:spPr bwMode="auto">
          <a:xfrm>
            <a:off x="5004048" y="690354"/>
            <a:ext cx="3329940" cy="476186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656834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картинки\фон\ывп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315416"/>
            <a:ext cx="9505056" cy="7416823"/>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752528" y="260648"/>
            <a:ext cx="3923928" cy="618630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Наши предки очень трепетно относились к дворовому, пытались его всячески умилостивить и ни в коем случае не злить. Например, дворовой, будучи созданием ночным, не любил ничего светлого, поэтому, когда покупали лошадь белой масти, во двор ее вводили задом в овечьей шкуре или через овин. На ночь дворовому всегда оставляли какие-нибудь съестные подарки. Также дворовой яростно ненавидел чужих животных, поэтому на свой двор их ни в коем случае нельзя было пускать.</a:t>
            </a:r>
          </a:p>
          <a:p>
            <a:pPr algn="just"/>
            <a:r>
              <a:rPr lang="ru-RU" dirty="0">
                <a:latin typeface="Times New Roman" panose="02020603050405020304" pitchFamily="18" charset="0"/>
                <a:cs typeface="Times New Roman" panose="02020603050405020304" pitchFamily="18" charset="0"/>
              </a:rPr>
              <a:t>Если дворовой принимался ни с того ни с сего губить скот, то прибегали к помощи домового, который мог легко унять своего помощника. Либо вешали в хлеву (в конюшне) убитую сороку, которая отпугивала дворового.</a:t>
            </a:r>
          </a:p>
        </p:txBody>
      </p:sp>
      <p:pic>
        <p:nvPicPr>
          <p:cNvPr id="4" name="Рисунок 3" descr="http://radogost.ru/images/dvorovoy2.jpg"/>
          <p:cNvPicPr/>
          <p:nvPr/>
        </p:nvPicPr>
        <p:blipFill>
          <a:blip r:embed="rId3">
            <a:extLst>
              <a:ext uri="{28A0092B-C50C-407E-A947-70E740481C1C}">
                <a14:useLocalDpi xmlns:a14="http://schemas.microsoft.com/office/drawing/2010/main" val="0"/>
              </a:ext>
            </a:extLst>
          </a:blip>
          <a:srcRect/>
          <a:stretch>
            <a:fillRect/>
          </a:stretch>
        </p:blipFill>
        <p:spPr bwMode="auto">
          <a:xfrm>
            <a:off x="827584" y="860585"/>
            <a:ext cx="3329940" cy="476186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44409299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258</TotalTime>
  <Words>5963</Words>
  <Application>Microsoft Office PowerPoint</Application>
  <PresentationFormat>Экран (4:3)</PresentationFormat>
  <Paragraphs>151</Paragraphs>
  <Slides>40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40</vt:i4>
      </vt:variant>
    </vt:vector>
  </HeadingPairs>
  <TitlesOfParts>
    <vt:vector size="4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24</cp:revision>
  <dcterms:created xsi:type="dcterms:W3CDTF">2016-04-22T13:06:25Z</dcterms:created>
  <dcterms:modified xsi:type="dcterms:W3CDTF">2023-02-26T12:04:00Z</dcterms:modified>
</cp:coreProperties>
</file>